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9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0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73" r:id="rId3"/>
    <p:sldId id="274" r:id="rId4"/>
    <p:sldId id="275" r:id="rId5"/>
    <p:sldId id="277" r:id="rId6"/>
    <p:sldId id="278" r:id="rId7"/>
    <p:sldId id="276" r:id="rId8"/>
    <p:sldId id="279" r:id="rId9"/>
    <p:sldId id="258" r:id="rId10"/>
    <p:sldId id="270" r:id="rId11"/>
    <p:sldId id="268" r:id="rId12"/>
    <p:sldId id="280" r:id="rId13"/>
    <p:sldId id="287" r:id="rId14"/>
    <p:sldId id="281" r:id="rId15"/>
    <p:sldId id="286" r:id="rId16"/>
    <p:sldId id="282" r:id="rId17"/>
    <p:sldId id="283" r:id="rId18"/>
    <p:sldId id="284" r:id="rId19"/>
    <p:sldId id="285" r:id="rId20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255E91"/>
    <a:srgbClr val="7CAFDD"/>
    <a:srgbClr val="00B050"/>
    <a:srgbClr val="2E75B6"/>
    <a:srgbClr val="203864"/>
    <a:srgbClr val="0070C0"/>
    <a:srgbClr val="43682B"/>
    <a:srgbClr val="264478"/>
    <a:srgbClr val="997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2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59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ru-RU" sz="1200" b="1" kern="12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+mn-ea"/>
                <a:cs typeface="+mn-cs"/>
              </a:defRPr>
            </a:pPr>
            <a:r>
              <a:rPr lang="ru-RU" sz="1200" b="1" kern="12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+mn-ea"/>
                <a:cs typeface="+mn-cs"/>
              </a:rPr>
              <a:t>При содействии органов службы занятости населения трудоустроено в 2019 году 27,0 тыс. человек, что составляет 60,0 % от численности граждан, обратившихся за содействием в поиске подходящей работы </a:t>
            </a:r>
            <a:endParaRPr lang="ru-RU" sz="1200" b="1" kern="1200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1192363160917593"/>
          <c:y val="3.4506392173298164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946275487732048"/>
          <c:y val="0.42001479427601446"/>
          <c:w val="0.67770006768298574"/>
          <c:h val="0.497563835127371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3025202091472741"/>
                  <c:y val="-0.1262444886567028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accent6">
                            <a:lumMod val="75000"/>
                          </a:schemeClr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Arial Black" panose="020B0A04020102020204" pitchFamily="34" charset="0"/>
                      </a:rPr>
                      <a:t>60</a:t>
                    </a:r>
                    <a:r>
                      <a:rPr lang="ru-RU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Arial Black" panose="020B0A04020102020204" pitchFamily="34" charset="0"/>
                      </a:rPr>
                      <a:t> %</a:t>
                    </a:r>
                    <a:endParaRPr lang="en-US" dirty="0">
                      <a:solidFill>
                        <a:schemeClr val="accent6">
                          <a:lumMod val="75000"/>
                        </a:schemeClr>
                      </a:solidFill>
                      <a:latin typeface="Arial Black" panose="020B0A04020102020204" pitchFamily="34" charset="0"/>
                    </a:endParaRPr>
                  </a:p>
                </c:rich>
              </c:tx>
              <c:spPr>
                <a:gradFill rotWithShape="1">
                  <a:gsLst>
                    <a:gs pos="0">
                      <a:schemeClr val="accent3">
                        <a:tint val="50000"/>
                        <a:satMod val="300000"/>
                      </a:schemeClr>
                    </a:gs>
                    <a:gs pos="35000">
                      <a:schemeClr val="accent3">
                        <a:tint val="37000"/>
                        <a:satMod val="300000"/>
                      </a:schemeClr>
                    </a:gs>
                    <a:gs pos="100000">
                      <a:schemeClr val="accent3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solidFill>
                    <a:schemeClr val="accent3">
                      <a:shade val="95000"/>
                      <a:satMod val="105000"/>
                    </a:scheme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accent1">
                        <a:lumMod val="50000"/>
                      </a:schemeClr>
                    </a:solidFill>
                    <a:latin typeface="Arial Black" panose="020B0A040201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202</c:v>
                </c:pt>
                <c:pt idx="1">
                  <c:v>202</c:v>
                </c:pt>
                <c:pt idx="2">
                  <c:v>202</c:v>
                </c:pt>
                <c:pt idx="3">
                  <c:v>202</c:v>
                </c:pt>
                <c:pt idx="4">
                  <c:v>202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326816"/>
        <c:axId val="209327208"/>
      </c:barChart>
      <c:catAx>
        <c:axId val="2093268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defRPr>
            </a:pPr>
            <a:endParaRPr lang="ru-RU"/>
          </a:p>
        </c:txPr>
        <c:crossAx val="209327208"/>
        <c:crosses val="autoZero"/>
        <c:auto val="1"/>
        <c:lblAlgn val="ctr"/>
        <c:lblOffset val="100"/>
        <c:noMultiLvlLbl val="0"/>
      </c:catAx>
      <c:valAx>
        <c:axId val="20932720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09326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600" b="0">
                <a:solidFill>
                  <a:schemeClr val="tx2">
                    <a:lumMod val="50000"/>
                  </a:schemeClr>
                </a:solidFill>
              </a:defRPr>
            </a:pPr>
            <a:r>
              <a:rPr lang="ru-RU" sz="1600" b="0">
                <a:solidFill>
                  <a:schemeClr val="tx2">
                    <a:lumMod val="50000"/>
                  </a:schemeClr>
                </a:solidFill>
              </a:rPr>
              <a:t>2019 год</a:t>
            </a:r>
          </a:p>
        </c:rich>
      </c:tx>
      <c:layout>
        <c:manualLayout>
          <c:xMode val="edge"/>
          <c:yMode val="edge"/>
          <c:x val="0.40297895796917604"/>
          <c:y val="1.6103774242837338E-2"/>
        </c:manualLayout>
      </c:layout>
      <c:overlay val="0"/>
    </c:title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3"/>
      </c:doughnutChart>
    </c:plotArea>
    <c:plotVisOnly val="1"/>
    <c:dispBlanksAs val="zero"/>
    <c:showDLblsOverMax val="0"/>
  </c:chart>
  <c:txPr>
    <a:bodyPr/>
    <a:lstStyle/>
    <a:p>
      <a:pPr>
        <a:defRPr sz="1800" b="1">
          <a:latin typeface="Franklin Gothic Medium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ru-RU" sz="2000" b="1" i="0" baseline="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2020 </a:t>
            </a:r>
            <a:r>
              <a:rPr lang="ru-RU" sz="2000" b="1" i="0" baseline="0" dirty="0">
                <a:solidFill>
                  <a:srgbClr val="002060"/>
                </a:solidFill>
                <a:latin typeface="Arial Black" panose="020B0A04020102020204" pitchFamily="34" charset="0"/>
              </a:rPr>
              <a:t>год</a:t>
            </a:r>
          </a:p>
        </c:rich>
      </c:tx>
      <c:layout>
        <c:manualLayout>
          <c:xMode val="edge"/>
          <c:yMode val="edge"/>
          <c:x val="0.40297895796917588"/>
          <c:y val="1.610377424283732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1F7-4D2D-893B-5ED8A7AA0547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1F7-4D2D-893B-5ED8A7AA0547}"/>
              </c:ext>
            </c:extLst>
          </c:dPt>
          <c:dPt>
            <c:idx val="2"/>
            <c:bubble3D val="0"/>
            <c:spPr>
              <a:solidFill>
                <a:srgbClr val="FF33CC">
                  <a:alpha val="8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1F7-4D2D-893B-5ED8A7AA054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1F7-4D2D-893B-5ED8A7AA0547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1F7-4D2D-893B-5ED8A7AA0547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1F7-4D2D-893B-5ED8A7AA0547}"/>
              </c:ext>
            </c:extLst>
          </c:dPt>
          <c:dPt>
            <c:idx val="6"/>
            <c:bubble3D val="0"/>
            <c:spPr>
              <a:solidFill>
                <a:srgbClr val="9933FF"/>
              </a:solidFill>
            </c:spPr>
          </c:dPt>
          <c:dPt>
            <c:idx val="7"/>
            <c:bubble3D val="0"/>
            <c:spPr>
              <a:solidFill>
                <a:srgbClr val="FF3300"/>
              </a:solidFill>
            </c:spPr>
          </c:dPt>
          <c:cat>
            <c:strRef>
              <c:f>Лист1!$A$2:$A$9</c:f>
              <c:strCache>
                <c:ptCount val="8"/>
                <c:pt idx="0">
                  <c:v>Поддержка занятости населения</c:v>
                </c:pt>
                <c:pt idx="1">
                  <c:v>Предоставление социальных выплат</c:v>
                </c:pt>
                <c:pt idx="2">
                  <c:v>Предоставление услуг, исполнение полномочий в сфере труда и занятости населения</c:v>
                </c:pt>
                <c:pt idx="3">
                  <c:v>Охрана труда</c:v>
                </c:pt>
                <c:pt idx="4">
                  <c:v>Трудовая мобильность</c:v>
                </c:pt>
                <c:pt idx="5">
                  <c:v>Содействие трудоустройству инвалидов</c:v>
                </c:pt>
                <c:pt idx="6">
                  <c:v>Переселение соотечественников</c:v>
                </c:pt>
                <c:pt idx="7">
                  <c:v>Портфели проектов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371837.2</c:v>
                </c:pt>
                <c:pt idx="1">
                  <c:v>387065.59999999998</c:v>
                </c:pt>
                <c:pt idx="2">
                  <c:v>526603.19999999995</c:v>
                </c:pt>
                <c:pt idx="3">
                  <c:v>653286.6</c:v>
                </c:pt>
                <c:pt idx="4">
                  <c:v>4299.3999999999996</c:v>
                </c:pt>
                <c:pt idx="5">
                  <c:v>20086.599999999999</c:v>
                </c:pt>
                <c:pt idx="6">
                  <c:v>10996.7</c:v>
                </c:pt>
                <c:pt idx="7">
                  <c:v>75009.3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F1F7-4D2D-893B-5ED8A7AA05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3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9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Лист1!$A$1:$D$1</c:f>
              <c:strCache>
                <c:ptCount val="4"/>
                <c:pt idx="0">
                  <c:v> 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Лист1!$A$2:$D$2</c:f>
              <c:numCache>
                <c:formatCode>General</c:formatCode>
                <c:ptCount val="4"/>
                <c:pt idx="1">
                  <c:v>240.6</c:v>
                </c:pt>
                <c:pt idx="2">
                  <c:v>239.1</c:v>
                </c:pt>
                <c:pt idx="3">
                  <c:v>240.1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5753336"/>
        <c:axId val="205750984"/>
        <c:axId val="0"/>
      </c:bar3DChart>
      <c:catAx>
        <c:axId val="2057533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205750984"/>
        <c:crosses val="autoZero"/>
        <c:auto val="1"/>
        <c:lblAlgn val="ctr"/>
        <c:lblOffset val="100"/>
        <c:noMultiLvlLbl val="0"/>
      </c:catAx>
      <c:valAx>
        <c:axId val="205750984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057533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7030A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2024</c:v>
                </c:pt>
                <c:pt idx="1">
                  <c:v>2023</c:v>
                </c:pt>
                <c:pt idx="2">
                  <c:v>2022</c:v>
                </c:pt>
                <c:pt idx="3">
                  <c:v>2021</c:v>
                </c:pt>
                <c:pt idx="4">
                  <c:v>2020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904</c:v>
                </c:pt>
                <c:pt idx="1">
                  <c:v>904</c:v>
                </c:pt>
                <c:pt idx="2">
                  <c:v>890</c:v>
                </c:pt>
                <c:pt idx="3">
                  <c:v>707</c:v>
                </c:pt>
                <c:pt idx="4">
                  <c:v>707</c:v>
                </c:pt>
                <c:pt idx="5">
                  <c:v>150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8"/>
        <c:axId val="205748632"/>
        <c:axId val="205749808"/>
      </c:barChart>
      <c:catAx>
        <c:axId val="2057486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05749808"/>
        <c:crosses val="autoZero"/>
        <c:auto val="1"/>
        <c:lblAlgn val="ctr"/>
        <c:lblOffset val="100"/>
        <c:noMultiLvlLbl val="0"/>
      </c:catAx>
      <c:valAx>
        <c:axId val="20574980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05748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7030A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2024</c:v>
                </c:pt>
                <c:pt idx="1">
                  <c:v>2023</c:v>
                </c:pt>
                <c:pt idx="2">
                  <c:v>2022</c:v>
                </c:pt>
                <c:pt idx="3">
                  <c:v>2021</c:v>
                </c:pt>
                <c:pt idx="4">
                  <c:v>2020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320</c:v>
                </c:pt>
                <c:pt idx="1">
                  <c:v>270</c:v>
                </c:pt>
                <c:pt idx="2">
                  <c:v>220</c:v>
                </c:pt>
                <c:pt idx="3">
                  <c:v>170</c:v>
                </c:pt>
                <c:pt idx="4">
                  <c:v>120</c:v>
                </c:pt>
                <c:pt idx="5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8"/>
        <c:axId val="205751768"/>
        <c:axId val="205752160"/>
      </c:barChart>
      <c:catAx>
        <c:axId val="2057517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05752160"/>
        <c:crosses val="autoZero"/>
        <c:auto val="1"/>
        <c:lblAlgn val="ctr"/>
        <c:lblOffset val="100"/>
        <c:noMultiLvlLbl val="0"/>
      </c:catAx>
      <c:valAx>
        <c:axId val="20575216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05751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7030A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2024</c:v>
                </c:pt>
                <c:pt idx="1">
                  <c:v>2023</c:v>
                </c:pt>
                <c:pt idx="2">
                  <c:v>2022</c:v>
                </c:pt>
                <c:pt idx="3">
                  <c:v>2021</c:v>
                </c:pt>
                <c:pt idx="4">
                  <c:v>2020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202</c:v>
                </c:pt>
                <c:pt idx="1">
                  <c:v>202</c:v>
                </c:pt>
                <c:pt idx="2">
                  <c:v>202</c:v>
                </c:pt>
                <c:pt idx="3">
                  <c:v>202</c:v>
                </c:pt>
                <c:pt idx="4">
                  <c:v>202</c:v>
                </c:pt>
                <c:pt idx="5">
                  <c:v>723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8"/>
        <c:axId val="209328776"/>
        <c:axId val="209329560"/>
      </c:barChart>
      <c:catAx>
        <c:axId val="2093287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09329560"/>
        <c:crosses val="autoZero"/>
        <c:auto val="1"/>
        <c:lblAlgn val="ctr"/>
        <c:lblOffset val="100"/>
        <c:noMultiLvlLbl val="0"/>
      </c:catAx>
      <c:valAx>
        <c:axId val="20932956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09328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76056.7</c:v>
                </c:pt>
                <c:pt idx="1">
                  <c:v>75009.3</c:v>
                </c:pt>
                <c:pt idx="2">
                  <c:v>73928.600000000006</c:v>
                </c:pt>
                <c:pt idx="3">
                  <c:v>75530.8</c:v>
                </c:pt>
                <c:pt idx="4">
                  <c:v>71126.100000000006</c:v>
                </c:pt>
                <c:pt idx="5">
                  <c:v>71126.100000000006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41C-489C-B4F6-21137BA9FB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209326424"/>
        <c:axId val="209327600"/>
      </c:barChart>
      <c:catAx>
        <c:axId val="2093264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9327600"/>
        <c:crosses val="autoZero"/>
        <c:auto val="1"/>
        <c:lblAlgn val="ctr"/>
        <c:lblOffset val="100"/>
        <c:noMultiLvlLbl val="0"/>
      </c:catAx>
      <c:valAx>
        <c:axId val="209327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932642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75000"/>
                    <a:tint val="66000"/>
                    <a:satMod val="160000"/>
                  </a:schemeClr>
                </a:gs>
                <a:gs pos="50000">
                  <a:schemeClr val="accent5">
                    <a:lumMod val="75000"/>
                    <a:tint val="44500"/>
                    <a:satMod val="160000"/>
                  </a:schemeClr>
                </a:gs>
                <a:gs pos="100000">
                  <a:schemeClr val="accent5">
                    <a:lumMod val="75000"/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accent1">
                        <a:lumMod val="50000"/>
                      </a:schemeClr>
                    </a:solidFill>
                    <a:latin typeface="Arial Black" panose="020B0A040201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707</c:v>
                </c:pt>
                <c:pt idx="1">
                  <c:v>707</c:v>
                </c:pt>
                <c:pt idx="2">
                  <c:v>890</c:v>
                </c:pt>
                <c:pt idx="3">
                  <c:v>904</c:v>
                </c:pt>
                <c:pt idx="4">
                  <c:v>904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324464"/>
        <c:axId val="209331128"/>
      </c:barChart>
      <c:catAx>
        <c:axId val="20932446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defRPr>
            </a:pPr>
            <a:endParaRPr lang="ru-RU"/>
          </a:p>
        </c:txPr>
        <c:crossAx val="209331128"/>
        <c:crosses val="autoZero"/>
        <c:auto val="1"/>
        <c:lblAlgn val="ctr"/>
        <c:lblOffset val="100"/>
        <c:noMultiLvlLbl val="0"/>
      </c:catAx>
      <c:valAx>
        <c:axId val="20933112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09324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1D29F8-8F30-48A1-A897-5849E422CCAB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98650E-49B3-4B9D-B0B5-CE9A9BDAE911}">
      <dgm:prSet phldrT="[Текст]" custT="1"/>
      <dgm:spPr>
        <a:ln w="19050">
          <a:solidFill>
            <a:schemeClr val="accent4">
              <a:lumMod val="75000"/>
            </a:schemeClr>
          </a:solidFill>
        </a:ln>
      </dgm:spPr>
      <dgm:t>
        <a:bodyPr/>
        <a:lstStyle/>
        <a:p>
          <a:pPr algn="ctr"/>
          <a:r>
            <a:rPr lang="ru-RU" sz="1800" dirty="0" smtClean="0">
              <a:latin typeface="Arial" pitchFamily="34" charset="0"/>
              <a:cs typeface="Arial" pitchFamily="34" charset="0"/>
            </a:rPr>
            <a:t>  </a:t>
          </a:r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Реализация мероприятий активной политики занятости 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D420354-FCAD-484F-8A8C-7C857BD1F5ED}" type="parTrans" cxnId="{7F4D73D1-B8B6-4295-8021-1F15E394ACAB}">
      <dgm:prSet/>
      <dgm:spPr/>
      <dgm:t>
        <a:bodyPr/>
        <a:lstStyle/>
        <a:p>
          <a:endParaRPr lang="ru-RU"/>
        </a:p>
      </dgm:t>
    </dgm:pt>
    <dgm:pt modelId="{9D137A95-65F0-4649-9505-AED90B9F9B2E}" type="sibTrans" cxnId="{7F4D73D1-B8B6-4295-8021-1F15E394ACAB}">
      <dgm:prSet/>
      <dgm:spPr/>
      <dgm:t>
        <a:bodyPr/>
        <a:lstStyle/>
        <a:p>
          <a:endParaRPr lang="ru-RU"/>
        </a:p>
      </dgm:t>
    </dgm:pt>
    <dgm:pt modelId="{AC0AC878-A46F-44B7-ADD9-A616723F8BB9}">
      <dgm:prSet phldrT="[Текст]" custT="1"/>
      <dgm:spPr>
        <a:ln w="19050">
          <a:solidFill>
            <a:schemeClr val="accent4">
              <a:lumMod val="75000"/>
            </a:schemeClr>
          </a:solidFill>
        </a:ln>
      </dgm:spPr>
      <dgm:t>
        <a:bodyPr/>
        <a:lstStyle/>
        <a:p>
          <a:pPr algn="ctr"/>
          <a:r>
            <a:rPr lang="ru-RU" sz="1800" dirty="0" smtClean="0">
              <a:latin typeface="Arial" pitchFamily="34" charset="0"/>
              <a:cs typeface="Arial" pitchFamily="34" charset="0"/>
            </a:rPr>
            <a:t>   </a:t>
          </a:r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Внедрение культуры </a:t>
          </a:r>
        </a:p>
        <a:p>
          <a:pPr algn="ctr"/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безопасного труда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3EEB9A8-EA69-4706-AC49-AD865F0B2AE6}" type="parTrans" cxnId="{B61C7C1B-7FD3-4590-8459-F77828699EA0}">
      <dgm:prSet/>
      <dgm:spPr/>
      <dgm:t>
        <a:bodyPr/>
        <a:lstStyle/>
        <a:p>
          <a:endParaRPr lang="ru-RU"/>
        </a:p>
      </dgm:t>
    </dgm:pt>
    <dgm:pt modelId="{D80AE2E0-4F7D-40A8-AB0C-7244E4FC81F5}" type="sibTrans" cxnId="{B61C7C1B-7FD3-4590-8459-F77828699EA0}">
      <dgm:prSet/>
      <dgm:spPr/>
      <dgm:t>
        <a:bodyPr/>
        <a:lstStyle/>
        <a:p>
          <a:endParaRPr lang="ru-RU"/>
        </a:p>
      </dgm:t>
    </dgm:pt>
    <dgm:pt modelId="{0C48D88D-0C7B-49FE-9ACC-FAB84F7D53EB}">
      <dgm:prSet phldrT="[Текст]" custT="1"/>
      <dgm:spPr>
        <a:ln w="19050">
          <a:solidFill>
            <a:schemeClr val="accent4">
              <a:lumMod val="75000"/>
            </a:schemeClr>
          </a:solidFill>
        </a:ln>
      </dgm:spPr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Содействие трудоустройству граждан с инвалидностью 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694C64D-A605-4CA8-AAB9-13B5705937CE}" type="parTrans" cxnId="{BD1D9133-0C90-43BA-9EEB-E06BCEFF67D4}">
      <dgm:prSet/>
      <dgm:spPr/>
      <dgm:t>
        <a:bodyPr/>
        <a:lstStyle/>
        <a:p>
          <a:endParaRPr lang="ru-RU"/>
        </a:p>
      </dgm:t>
    </dgm:pt>
    <dgm:pt modelId="{22978113-A5EA-406B-898D-A2E48E517E47}" type="sibTrans" cxnId="{BD1D9133-0C90-43BA-9EEB-E06BCEFF67D4}">
      <dgm:prSet/>
      <dgm:spPr/>
      <dgm:t>
        <a:bodyPr/>
        <a:lstStyle/>
        <a:p>
          <a:endParaRPr lang="ru-RU"/>
        </a:p>
      </dgm:t>
    </dgm:pt>
    <dgm:pt modelId="{8966CAA6-8A23-4DCE-BED3-20253704F786}">
      <dgm:prSet phldrT="[Текст]" custT="1"/>
      <dgm:spPr>
        <a:ln w="19050">
          <a:solidFill>
            <a:schemeClr val="accent4">
              <a:lumMod val="75000"/>
            </a:schemeClr>
          </a:solidFill>
        </a:ln>
      </dgm:spPr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Повышение               мобильности трудовых ресурсов 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7A324DA-6AFE-4D6B-8E64-6579F82BB1EE}" type="parTrans" cxnId="{972DED1A-6831-4AB4-A60E-F4AADB886436}">
      <dgm:prSet/>
      <dgm:spPr/>
      <dgm:t>
        <a:bodyPr/>
        <a:lstStyle/>
        <a:p>
          <a:endParaRPr lang="ru-RU"/>
        </a:p>
      </dgm:t>
    </dgm:pt>
    <dgm:pt modelId="{FDEF9608-94FA-4F49-A80A-77F2B8DCD063}" type="sibTrans" cxnId="{972DED1A-6831-4AB4-A60E-F4AADB886436}">
      <dgm:prSet/>
      <dgm:spPr/>
      <dgm:t>
        <a:bodyPr/>
        <a:lstStyle/>
        <a:p>
          <a:endParaRPr lang="ru-RU"/>
        </a:p>
      </dgm:t>
    </dgm:pt>
    <dgm:pt modelId="{A666B45D-6BE6-4B80-BE56-3F288B287BFA}">
      <dgm:prSet phldrT="[Текст]" custT="1"/>
      <dgm:spPr>
        <a:ln w="19050">
          <a:solidFill>
            <a:schemeClr val="accent4">
              <a:lumMod val="75000"/>
            </a:schemeClr>
          </a:solidFill>
        </a:ln>
      </dgm:spPr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Оказание содействия добровольному переселению соотечественников 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79FC356-D224-4FE7-BF36-41283C2FDDE6}" type="parTrans" cxnId="{6356ED5D-B548-4EA2-941B-E0645CF72C36}">
      <dgm:prSet/>
      <dgm:spPr/>
      <dgm:t>
        <a:bodyPr/>
        <a:lstStyle/>
        <a:p>
          <a:endParaRPr lang="ru-RU"/>
        </a:p>
      </dgm:t>
    </dgm:pt>
    <dgm:pt modelId="{DAA7CBA8-2CBE-4E31-B5D8-465B800B0905}" type="sibTrans" cxnId="{6356ED5D-B548-4EA2-941B-E0645CF72C36}">
      <dgm:prSet/>
      <dgm:spPr/>
      <dgm:t>
        <a:bodyPr/>
        <a:lstStyle/>
        <a:p>
          <a:endParaRPr lang="ru-RU"/>
        </a:p>
      </dgm:t>
    </dgm:pt>
    <dgm:pt modelId="{EBFC6E06-89E6-40E2-8BBE-DCD7DA72E1E5}" type="pres">
      <dgm:prSet presAssocID="{BB1D29F8-8F30-48A1-A897-5849E422CCA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43F419-5842-40CF-84A6-5DE487489D14}" type="pres">
      <dgm:prSet presAssocID="{D198650E-49B3-4B9D-B0B5-CE9A9BDAE911}" presName="composite" presStyleCnt="0"/>
      <dgm:spPr/>
    </dgm:pt>
    <dgm:pt modelId="{20828F25-B557-4C11-95CD-98ADFCF7A61E}" type="pres">
      <dgm:prSet presAssocID="{D198650E-49B3-4B9D-B0B5-CE9A9BDAE911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6D73C3-21A4-4118-9E36-641F5790281D}" type="pres">
      <dgm:prSet presAssocID="{D198650E-49B3-4B9D-B0B5-CE9A9BDAE911}" presName="rect2" presStyleLbl="fgImgPlace1" presStyleIdx="0" presStyleCnt="5" custScaleX="129555" custScaleY="81573"/>
      <dgm:spPr>
        <a:blipFill rotWithShape="1">
          <a:blip xmlns:r="http://schemas.openxmlformats.org/officeDocument/2006/relationships" r:embed="rId1"/>
          <a:stretch>
            <a:fillRect/>
          </a:stretch>
        </a:blipFill>
        <a:effectLst/>
      </dgm:spPr>
      <dgm:t>
        <a:bodyPr/>
        <a:lstStyle/>
        <a:p>
          <a:endParaRPr lang="ru-RU"/>
        </a:p>
      </dgm:t>
    </dgm:pt>
    <dgm:pt modelId="{18D47B3E-6FE6-4516-8C49-FC833ECD892A}" type="pres">
      <dgm:prSet presAssocID="{9D137A95-65F0-4649-9505-AED90B9F9B2E}" presName="sibTrans" presStyleCnt="0"/>
      <dgm:spPr/>
    </dgm:pt>
    <dgm:pt modelId="{C612D72E-4BEC-4E68-830F-3E37E2FF5F59}" type="pres">
      <dgm:prSet presAssocID="{AC0AC878-A46F-44B7-ADD9-A616723F8BB9}" presName="composite" presStyleCnt="0"/>
      <dgm:spPr/>
    </dgm:pt>
    <dgm:pt modelId="{5D866628-8E36-4B2A-AFB1-D276BCE421DD}" type="pres">
      <dgm:prSet presAssocID="{AC0AC878-A46F-44B7-ADD9-A616723F8BB9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0721B-2A4D-420E-A455-63978759A2B4}" type="pres">
      <dgm:prSet presAssocID="{AC0AC878-A46F-44B7-ADD9-A616723F8BB9}" presName="rect2" presStyleLbl="fgImgPlace1" presStyleIdx="1" presStyleCnt="5" custScaleX="127514" custScaleY="81573" custLinFactNeighborX="-2115" custLinFactNeighborY="-6109"/>
      <dgm:spPr>
        <a:blipFill rotWithShape="1">
          <a:blip xmlns:r="http://schemas.openxmlformats.org/officeDocument/2006/relationships"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dgm:spPr>
      <dgm:t>
        <a:bodyPr/>
        <a:lstStyle/>
        <a:p>
          <a:endParaRPr lang="ru-RU"/>
        </a:p>
      </dgm:t>
    </dgm:pt>
    <dgm:pt modelId="{FFE3C896-8BEE-4A1C-A790-11BCC8658373}" type="pres">
      <dgm:prSet presAssocID="{D80AE2E0-4F7D-40A8-AB0C-7244E4FC81F5}" presName="sibTrans" presStyleCnt="0"/>
      <dgm:spPr/>
    </dgm:pt>
    <dgm:pt modelId="{5BB26C15-6B1B-4E5C-B39A-41F8B934F899}" type="pres">
      <dgm:prSet presAssocID="{0C48D88D-0C7B-49FE-9ACC-FAB84F7D53EB}" presName="composite" presStyleCnt="0"/>
      <dgm:spPr/>
    </dgm:pt>
    <dgm:pt modelId="{624CD55B-04AA-4EBB-84B7-492828B09FB9}" type="pres">
      <dgm:prSet presAssocID="{0C48D88D-0C7B-49FE-9ACC-FAB84F7D53EB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4EEC70-391A-4D44-B2B6-D899890D1481}" type="pres">
      <dgm:prSet presAssocID="{0C48D88D-0C7B-49FE-9ACC-FAB84F7D53EB}" presName="rect2" presStyleLbl="fgImgPlace1" presStyleIdx="2" presStyleCnt="5" custScaleX="135005" custScaleY="81573"/>
      <dgm:spPr>
        <a:blipFill rotWithShape="1">
          <a:blip xmlns:r="http://schemas.openxmlformats.org/officeDocument/2006/relationships" r:embed="rId3"/>
          <a:stretch>
            <a:fillRect/>
          </a:stretch>
        </a:blipFill>
        <a:effectLst/>
      </dgm:spPr>
      <dgm:t>
        <a:bodyPr/>
        <a:lstStyle/>
        <a:p>
          <a:endParaRPr lang="ru-RU"/>
        </a:p>
      </dgm:t>
    </dgm:pt>
    <dgm:pt modelId="{4DCD194B-8EC5-4F27-8DA2-8183920C42EF}" type="pres">
      <dgm:prSet presAssocID="{22978113-A5EA-406B-898D-A2E48E517E47}" presName="sibTrans" presStyleCnt="0"/>
      <dgm:spPr/>
    </dgm:pt>
    <dgm:pt modelId="{52772774-74AE-4458-92AB-18AD51289656}" type="pres">
      <dgm:prSet presAssocID="{8966CAA6-8A23-4DCE-BED3-20253704F786}" presName="composite" presStyleCnt="0"/>
      <dgm:spPr/>
    </dgm:pt>
    <dgm:pt modelId="{1513CE49-6F5E-4539-AC14-250998A18249}" type="pres">
      <dgm:prSet presAssocID="{8966CAA6-8A23-4DCE-BED3-20253704F786}" presName="rect1" presStyleLbl="tr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8C153E-AF53-4CAF-AE30-03C613B6202D}" type="pres">
      <dgm:prSet presAssocID="{8966CAA6-8A23-4DCE-BED3-20253704F786}" presName="rect2" presStyleLbl="fgImgPlace1" presStyleIdx="3" presStyleCnt="5" custScaleX="125406" custScaleY="81573"/>
      <dgm:spPr>
        <a:blipFill rotWithShape="1">
          <a:blip xmlns:r="http://schemas.openxmlformats.org/officeDocument/2006/relationships"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dgm:spPr>
      <dgm:t>
        <a:bodyPr/>
        <a:lstStyle/>
        <a:p>
          <a:endParaRPr lang="ru-RU"/>
        </a:p>
      </dgm:t>
    </dgm:pt>
    <dgm:pt modelId="{51EA3303-B98F-4885-8FA7-BC2F72F149AB}" type="pres">
      <dgm:prSet presAssocID="{FDEF9608-94FA-4F49-A80A-77F2B8DCD063}" presName="sibTrans" presStyleCnt="0"/>
      <dgm:spPr/>
    </dgm:pt>
    <dgm:pt modelId="{DDFD8D14-8F30-4231-900A-1DBD3F2C4E0E}" type="pres">
      <dgm:prSet presAssocID="{A666B45D-6BE6-4B80-BE56-3F288B287BFA}" presName="composite" presStyleCnt="0"/>
      <dgm:spPr/>
    </dgm:pt>
    <dgm:pt modelId="{06F78AD4-2FD6-4951-80C4-0F75F566F2AE}" type="pres">
      <dgm:prSet presAssocID="{A666B45D-6BE6-4B80-BE56-3F288B287BFA}" presName="rect1" presStyleLbl="tr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722CC1-8696-470F-ABC7-DE61721D3D52}" type="pres">
      <dgm:prSet presAssocID="{A666B45D-6BE6-4B80-BE56-3F288B287BFA}" presName="rect2" presStyleLbl="fgImgPlace1" presStyleIdx="4" presStyleCnt="5" custScaleX="125277" custScaleY="78760"/>
      <dgm:spPr>
        <a:blipFill rotWithShape="1">
          <a:blip xmlns:r="http://schemas.openxmlformats.org/officeDocument/2006/relationships"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dgm:spPr>
      <dgm:t>
        <a:bodyPr/>
        <a:lstStyle/>
        <a:p>
          <a:endParaRPr lang="ru-RU"/>
        </a:p>
      </dgm:t>
    </dgm:pt>
  </dgm:ptLst>
  <dgm:cxnLst>
    <dgm:cxn modelId="{78D5933B-DF6E-4388-8B9E-1C3B96267858}" type="presOf" srcId="{0C48D88D-0C7B-49FE-9ACC-FAB84F7D53EB}" destId="{624CD55B-04AA-4EBB-84B7-492828B09FB9}" srcOrd="0" destOrd="0" presId="urn:microsoft.com/office/officeart/2008/layout/PictureStrips"/>
    <dgm:cxn modelId="{7F4D73D1-B8B6-4295-8021-1F15E394ACAB}" srcId="{BB1D29F8-8F30-48A1-A897-5849E422CCAB}" destId="{D198650E-49B3-4B9D-B0B5-CE9A9BDAE911}" srcOrd="0" destOrd="0" parTransId="{FD420354-FCAD-484F-8A8C-7C857BD1F5ED}" sibTransId="{9D137A95-65F0-4649-9505-AED90B9F9B2E}"/>
    <dgm:cxn modelId="{956D0629-884A-4B77-9621-DCD99A703599}" type="presOf" srcId="{AC0AC878-A46F-44B7-ADD9-A616723F8BB9}" destId="{5D866628-8E36-4B2A-AFB1-D276BCE421DD}" srcOrd="0" destOrd="0" presId="urn:microsoft.com/office/officeart/2008/layout/PictureStrips"/>
    <dgm:cxn modelId="{DB8DDB80-AB7B-4412-ABE4-C49CFC42B6E4}" type="presOf" srcId="{D198650E-49B3-4B9D-B0B5-CE9A9BDAE911}" destId="{20828F25-B557-4C11-95CD-98ADFCF7A61E}" srcOrd="0" destOrd="0" presId="urn:microsoft.com/office/officeart/2008/layout/PictureStrips"/>
    <dgm:cxn modelId="{0465A033-92B0-46ED-B233-CCC000566A41}" type="presOf" srcId="{A666B45D-6BE6-4B80-BE56-3F288B287BFA}" destId="{06F78AD4-2FD6-4951-80C4-0F75F566F2AE}" srcOrd="0" destOrd="0" presId="urn:microsoft.com/office/officeart/2008/layout/PictureStrips"/>
    <dgm:cxn modelId="{48CD40FB-9DD5-4141-A061-9C6EBE839DDD}" type="presOf" srcId="{8966CAA6-8A23-4DCE-BED3-20253704F786}" destId="{1513CE49-6F5E-4539-AC14-250998A18249}" srcOrd="0" destOrd="0" presId="urn:microsoft.com/office/officeart/2008/layout/PictureStrips"/>
    <dgm:cxn modelId="{B61C7C1B-7FD3-4590-8459-F77828699EA0}" srcId="{BB1D29F8-8F30-48A1-A897-5849E422CCAB}" destId="{AC0AC878-A46F-44B7-ADD9-A616723F8BB9}" srcOrd="1" destOrd="0" parTransId="{53EEB9A8-EA69-4706-AC49-AD865F0B2AE6}" sibTransId="{D80AE2E0-4F7D-40A8-AB0C-7244E4FC81F5}"/>
    <dgm:cxn modelId="{972DED1A-6831-4AB4-A60E-F4AADB886436}" srcId="{BB1D29F8-8F30-48A1-A897-5849E422CCAB}" destId="{8966CAA6-8A23-4DCE-BED3-20253704F786}" srcOrd="3" destOrd="0" parTransId="{87A324DA-6AFE-4D6B-8E64-6579F82BB1EE}" sibTransId="{FDEF9608-94FA-4F49-A80A-77F2B8DCD063}"/>
    <dgm:cxn modelId="{6356ED5D-B548-4EA2-941B-E0645CF72C36}" srcId="{BB1D29F8-8F30-48A1-A897-5849E422CCAB}" destId="{A666B45D-6BE6-4B80-BE56-3F288B287BFA}" srcOrd="4" destOrd="0" parTransId="{379FC356-D224-4FE7-BF36-41283C2FDDE6}" sibTransId="{DAA7CBA8-2CBE-4E31-B5D8-465B800B0905}"/>
    <dgm:cxn modelId="{BD1D9133-0C90-43BA-9EEB-E06BCEFF67D4}" srcId="{BB1D29F8-8F30-48A1-A897-5849E422CCAB}" destId="{0C48D88D-0C7B-49FE-9ACC-FAB84F7D53EB}" srcOrd="2" destOrd="0" parTransId="{7694C64D-A605-4CA8-AAB9-13B5705937CE}" sibTransId="{22978113-A5EA-406B-898D-A2E48E517E47}"/>
    <dgm:cxn modelId="{EB4AB891-E673-42E4-BD05-701940C7A5C2}" type="presOf" srcId="{BB1D29F8-8F30-48A1-A897-5849E422CCAB}" destId="{EBFC6E06-89E6-40E2-8BBE-DCD7DA72E1E5}" srcOrd="0" destOrd="0" presId="urn:microsoft.com/office/officeart/2008/layout/PictureStrips"/>
    <dgm:cxn modelId="{BCA29526-7451-4265-8FAF-6788248C55FE}" type="presParOf" srcId="{EBFC6E06-89E6-40E2-8BBE-DCD7DA72E1E5}" destId="{E143F419-5842-40CF-84A6-5DE487489D14}" srcOrd="0" destOrd="0" presId="urn:microsoft.com/office/officeart/2008/layout/PictureStrips"/>
    <dgm:cxn modelId="{04D81354-BC0A-4359-9BD9-5824BAE43B3E}" type="presParOf" srcId="{E143F419-5842-40CF-84A6-5DE487489D14}" destId="{20828F25-B557-4C11-95CD-98ADFCF7A61E}" srcOrd="0" destOrd="0" presId="urn:microsoft.com/office/officeart/2008/layout/PictureStrips"/>
    <dgm:cxn modelId="{296A6F64-03B1-42F8-A431-959A945D1DCB}" type="presParOf" srcId="{E143F419-5842-40CF-84A6-5DE487489D14}" destId="{5E6D73C3-21A4-4118-9E36-641F5790281D}" srcOrd="1" destOrd="0" presId="urn:microsoft.com/office/officeart/2008/layout/PictureStrips"/>
    <dgm:cxn modelId="{87C2B7B2-5D0F-4BFF-808F-8814D69585F4}" type="presParOf" srcId="{EBFC6E06-89E6-40E2-8BBE-DCD7DA72E1E5}" destId="{18D47B3E-6FE6-4516-8C49-FC833ECD892A}" srcOrd="1" destOrd="0" presId="urn:microsoft.com/office/officeart/2008/layout/PictureStrips"/>
    <dgm:cxn modelId="{ECD91B30-B88D-4B9F-B4F4-1151236B5496}" type="presParOf" srcId="{EBFC6E06-89E6-40E2-8BBE-DCD7DA72E1E5}" destId="{C612D72E-4BEC-4E68-830F-3E37E2FF5F59}" srcOrd="2" destOrd="0" presId="urn:microsoft.com/office/officeart/2008/layout/PictureStrips"/>
    <dgm:cxn modelId="{85EFC8F1-572D-4B34-9032-135B34916245}" type="presParOf" srcId="{C612D72E-4BEC-4E68-830F-3E37E2FF5F59}" destId="{5D866628-8E36-4B2A-AFB1-D276BCE421DD}" srcOrd="0" destOrd="0" presId="urn:microsoft.com/office/officeart/2008/layout/PictureStrips"/>
    <dgm:cxn modelId="{CFC5E6DC-EB37-4A49-9D96-2C0BF76BFB7F}" type="presParOf" srcId="{C612D72E-4BEC-4E68-830F-3E37E2FF5F59}" destId="{94E0721B-2A4D-420E-A455-63978759A2B4}" srcOrd="1" destOrd="0" presId="urn:microsoft.com/office/officeart/2008/layout/PictureStrips"/>
    <dgm:cxn modelId="{09811DB0-10E5-42F2-A00C-B6F76D29E7FC}" type="presParOf" srcId="{EBFC6E06-89E6-40E2-8BBE-DCD7DA72E1E5}" destId="{FFE3C896-8BEE-4A1C-A790-11BCC8658373}" srcOrd="3" destOrd="0" presId="urn:microsoft.com/office/officeart/2008/layout/PictureStrips"/>
    <dgm:cxn modelId="{4877A905-7CF4-4DDF-B0DD-A0A23EEAC0F2}" type="presParOf" srcId="{EBFC6E06-89E6-40E2-8BBE-DCD7DA72E1E5}" destId="{5BB26C15-6B1B-4E5C-B39A-41F8B934F899}" srcOrd="4" destOrd="0" presId="urn:microsoft.com/office/officeart/2008/layout/PictureStrips"/>
    <dgm:cxn modelId="{A783DBDD-5202-4CCE-B3DB-7A58A01E2A55}" type="presParOf" srcId="{5BB26C15-6B1B-4E5C-B39A-41F8B934F899}" destId="{624CD55B-04AA-4EBB-84B7-492828B09FB9}" srcOrd="0" destOrd="0" presId="urn:microsoft.com/office/officeart/2008/layout/PictureStrips"/>
    <dgm:cxn modelId="{0AD1E505-B726-448E-945E-ED4FB56B6C84}" type="presParOf" srcId="{5BB26C15-6B1B-4E5C-B39A-41F8B934F899}" destId="{814EEC70-391A-4D44-B2B6-D899890D1481}" srcOrd="1" destOrd="0" presId="urn:microsoft.com/office/officeart/2008/layout/PictureStrips"/>
    <dgm:cxn modelId="{47622956-7FF1-4387-A022-65D880809904}" type="presParOf" srcId="{EBFC6E06-89E6-40E2-8BBE-DCD7DA72E1E5}" destId="{4DCD194B-8EC5-4F27-8DA2-8183920C42EF}" srcOrd="5" destOrd="0" presId="urn:microsoft.com/office/officeart/2008/layout/PictureStrips"/>
    <dgm:cxn modelId="{E6284A18-40EE-4804-8ADD-8DC507430629}" type="presParOf" srcId="{EBFC6E06-89E6-40E2-8BBE-DCD7DA72E1E5}" destId="{52772774-74AE-4458-92AB-18AD51289656}" srcOrd="6" destOrd="0" presId="urn:microsoft.com/office/officeart/2008/layout/PictureStrips"/>
    <dgm:cxn modelId="{9414BF2E-0390-4896-9722-19DBC960C582}" type="presParOf" srcId="{52772774-74AE-4458-92AB-18AD51289656}" destId="{1513CE49-6F5E-4539-AC14-250998A18249}" srcOrd="0" destOrd="0" presId="urn:microsoft.com/office/officeart/2008/layout/PictureStrips"/>
    <dgm:cxn modelId="{FE6E7CB1-5C2D-4BDC-ADC6-5E6E5293CEED}" type="presParOf" srcId="{52772774-74AE-4458-92AB-18AD51289656}" destId="{E28C153E-AF53-4CAF-AE30-03C613B6202D}" srcOrd="1" destOrd="0" presId="urn:microsoft.com/office/officeart/2008/layout/PictureStrips"/>
    <dgm:cxn modelId="{4468423B-BA5F-42D3-8C67-15FFECFCCBE8}" type="presParOf" srcId="{EBFC6E06-89E6-40E2-8BBE-DCD7DA72E1E5}" destId="{51EA3303-B98F-4885-8FA7-BC2F72F149AB}" srcOrd="7" destOrd="0" presId="urn:microsoft.com/office/officeart/2008/layout/PictureStrips"/>
    <dgm:cxn modelId="{4EBE9C29-9736-49E7-813A-87C7ABB463F8}" type="presParOf" srcId="{EBFC6E06-89E6-40E2-8BBE-DCD7DA72E1E5}" destId="{DDFD8D14-8F30-4231-900A-1DBD3F2C4E0E}" srcOrd="8" destOrd="0" presId="urn:microsoft.com/office/officeart/2008/layout/PictureStrips"/>
    <dgm:cxn modelId="{E6CBE23B-328A-4638-94F7-F9FAB05CAFF0}" type="presParOf" srcId="{DDFD8D14-8F30-4231-900A-1DBD3F2C4E0E}" destId="{06F78AD4-2FD6-4951-80C4-0F75F566F2AE}" srcOrd="0" destOrd="0" presId="urn:microsoft.com/office/officeart/2008/layout/PictureStrips"/>
    <dgm:cxn modelId="{20DA5674-62D5-47C7-B2D6-1244E144AC99}" type="presParOf" srcId="{DDFD8D14-8F30-4231-900A-1DBD3F2C4E0E}" destId="{47722CC1-8696-470F-ABC7-DE61721D3D5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594AF7-513E-4BCB-8AF1-0C1CE07F405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3086445-5622-47E0-A822-E21DA7F34861}" type="pres">
      <dgm:prSet presAssocID="{3C594AF7-513E-4BCB-8AF1-0C1CE07F405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D2C5567-041A-453C-83A6-A15EE4D88B75}" type="pres">
      <dgm:prSet presAssocID="{3C594AF7-513E-4BCB-8AF1-0C1CE07F405F}" presName="Name1" presStyleCnt="0"/>
      <dgm:spPr/>
    </dgm:pt>
    <dgm:pt modelId="{1122E205-2BFF-4BDE-BB69-3ECF56A538A1}" type="pres">
      <dgm:prSet presAssocID="{3C594AF7-513E-4BCB-8AF1-0C1CE07F405F}" presName="cycle" presStyleCnt="0"/>
      <dgm:spPr/>
    </dgm:pt>
    <dgm:pt modelId="{CBBEECF8-A893-47A0-AB1E-8F4C3F840878}" type="pres">
      <dgm:prSet presAssocID="{3C594AF7-513E-4BCB-8AF1-0C1CE07F405F}" presName="srcNode" presStyleLbl="node1" presStyleIdx="0" presStyleCnt="0"/>
      <dgm:spPr/>
    </dgm:pt>
    <dgm:pt modelId="{F71F5459-E065-403D-B5A7-0425A907FB79}" type="pres">
      <dgm:prSet presAssocID="{3C594AF7-513E-4BCB-8AF1-0C1CE07F405F}" presName="conn" presStyleLbl="parChTrans1D2" presStyleIdx="0" presStyleCnt="1"/>
      <dgm:spPr/>
      <dgm:t>
        <a:bodyPr/>
        <a:lstStyle/>
        <a:p>
          <a:endParaRPr lang="ru-RU"/>
        </a:p>
      </dgm:t>
    </dgm:pt>
    <dgm:pt modelId="{4CF54A43-8439-425A-8A1D-4308EEC0F75E}" type="pres">
      <dgm:prSet presAssocID="{3C594AF7-513E-4BCB-8AF1-0C1CE07F405F}" presName="extraNode" presStyleLbl="node1" presStyleIdx="0" presStyleCnt="0"/>
      <dgm:spPr/>
    </dgm:pt>
    <dgm:pt modelId="{DCC23AC4-FEF0-4CC4-B72D-38C5A578FADD}" type="pres">
      <dgm:prSet presAssocID="{3C594AF7-513E-4BCB-8AF1-0C1CE07F405F}" presName="dstNode" presStyleLbl="node1" presStyleIdx="0" presStyleCnt="0"/>
      <dgm:spPr/>
    </dgm:pt>
  </dgm:ptLst>
  <dgm:cxnLst>
    <dgm:cxn modelId="{F36F54F7-AC44-4500-AD12-3CA7206705AE}" type="presOf" srcId="{3C594AF7-513E-4BCB-8AF1-0C1CE07F405F}" destId="{03086445-5622-47E0-A822-E21DA7F34861}" srcOrd="0" destOrd="0" presId="urn:microsoft.com/office/officeart/2008/layout/VerticalCurvedList"/>
    <dgm:cxn modelId="{28F2D6A8-98B7-41CA-B924-0ABDCF9A05CC}" type="presParOf" srcId="{03086445-5622-47E0-A822-E21DA7F34861}" destId="{9D2C5567-041A-453C-83A6-A15EE4D88B75}" srcOrd="0" destOrd="0" presId="urn:microsoft.com/office/officeart/2008/layout/VerticalCurvedList"/>
    <dgm:cxn modelId="{6B2D1FFA-6AA0-44A2-BFE7-BBE4ED360831}" type="presParOf" srcId="{9D2C5567-041A-453C-83A6-A15EE4D88B75}" destId="{1122E205-2BFF-4BDE-BB69-3ECF56A538A1}" srcOrd="0" destOrd="0" presId="urn:microsoft.com/office/officeart/2008/layout/VerticalCurvedList"/>
    <dgm:cxn modelId="{5D72C008-13E2-4772-948A-A76B99A40EBA}" type="presParOf" srcId="{1122E205-2BFF-4BDE-BB69-3ECF56A538A1}" destId="{CBBEECF8-A893-47A0-AB1E-8F4C3F840878}" srcOrd="0" destOrd="0" presId="urn:microsoft.com/office/officeart/2008/layout/VerticalCurvedList"/>
    <dgm:cxn modelId="{CB807DF2-55BB-4317-A24D-F7CF8383F70B}" type="presParOf" srcId="{1122E205-2BFF-4BDE-BB69-3ECF56A538A1}" destId="{F71F5459-E065-403D-B5A7-0425A907FB79}" srcOrd="1" destOrd="0" presId="urn:microsoft.com/office/officeart/2008/layout/VerticalCurvedList"/>
    <dgm:cxn modelId="{C8EC972B-7E8F-4D5C-B46D-7FF2D7DA0E8F}" type="presParOf" srcId="{1122E205-2BFF-4BDE-BB69-3ECF56A538A1}" destId="{4CF54A43-8439-425A-8A1D-4308EEC0F75E}" srcOrd="2" destOrd="0" presId="urn:microsoft.com/office/officeart/2008/layout/VerticalCurvedList"/>
    <dgm:cxn modelId="{064E0203-6EA8-4566-81E2-EA7780327532}" type="presParOf" srcId="{1122E205-2BFF-4BDE-BB69-3ECF56A538A1}" destId="{DCC23AC4-FEF0-4CC4-B72D-38C5A578FADD}" srcOrd="3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594AF7-513E-4BCB-8AF1-0C1CE07F405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6A66FF5-40B9-46B5-BE18-E805BF1968A8}">
      <dgm:prSet phldrT="[Текст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rPr>
            <a:t>До конца 2019 года прогнозируется прибытие в автономный округ 429 соотечественников и 600 человек из числа членов их семей</a:t>
          </a:r>
          <a:endParaRPr lang="ru-RU" dirty="0">
            <a:solidFill>
              <a:schemeClr val="accent1">
                <a:lumMod val="50000"/>
              </a:schemeClr>
            </a:solidFill>
            <a:latin typeface="Arial Black" panose="020B0A04020102020204" pitchFamily="34" charset="0"/>
          </a:endParaRPr>
        </a:p>
      </dgm:t>
    </dgm:pt>
    <dgm:pt modelId="{82ACF0B1-8209-4AF8-BE34-D82C3A56E37C}" type="parTrans" cxnId="{CF21A325-C8DC-45D6-B167-6EF0A9CE577B}">
      <dgm:prSet/>
      <dgm:spPr/>
      <dgm:t>
        <a:bodyPr/>
        <a:lstStyle/>
        <a:p>
          <a:endParaRPr lang="ru-RU"/>
        </a:p>
      </dgm:t>
    </dgm:pt>
    <dgm:pt modelId="{DDDB997B-E97B-4B3E-AAF5-15DC97E156C2}" type="sibTrans" cxnId="{CF21A325-C8DC-45D6-B167-6EF0A9CE577B}">
      <dgm:prSet/>
      <dgm:spPr/>
      <dgm:t>
        <a:bodyPr/>
        <a:lstStyle/>
        <a:p>
          <a:endParaRPr lang="ru-RU"/>
        </a:p>
      </dgm:t>
    </dgm:pt>
    <dgm:pt modelId="{C2829D55-A515-4530-968C-E56758D40315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rPr>
            <a:t>Потенциал прибывших соотечественников использован в самых различных отраслях экономики: образование, здравоохранение, строительство, транспорт и связь, предоставление коммунальных, социальных и прочих услуг</a:t>
          </a:r>
          <a:endParaRPr lang="ru-RU" dirty="0">
            <a:solidFill>
              <a:schemeClr val="accent1">
                <a:lumMod val="50000"/>
              </a:schemeClr>
            </a:solidFill>
            <a:latin typeface="Arial Black" panose="020B0A04020102020204" pitchFamily="34" charset="0"/>
          </a:endParaRPr>
        </a:p>
      </dgm:t>
    </dgm:pt>
    <dgm:pt modelId="{934C9295-85AA-4511-9EAB-DF1FA8A94602}" type="parTrans" cxnId="{38BE89A9-B592-4E26-8581-1B4EEF204D58}">
      <dgm:prSet/>
      <dgm:spPr/>
      <dgm:t>
        <a:bodyPr/>
        <a:lstStyle/>
        <a:p>
          <a:endParaRPr lang="ru-RU"/>
        </a:p>
      </dgm:t>
    </dgm:pt>
    <dgm:pt modelId="{CF0F7A7B-85F8-439E-B5A4-76CBE4AC0622}" type="sibTrans" cxnId="{38BE89A9-B592-4E26-8581-1B4EEF204D58}">
      <dgm:prSet/>
      <dgm:spPr/>
      <dgm:t>
        <a:bodyPr/>
        <a:lstStyle/>
        <a:p>
          <a:endParaRPr lang="ru-RU"/>
        </a:p>
      </dgm:t>
    </dgm:pt>
    <dgm:pt modelId="{56E27929-4E45-47E5-A062-EA78EBC5CF41}">
      <dgm:prSet phldrT="[Текст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rPr>
            <a:t>Реализация продлена до 2025 года и позволит привлечь в автономный округ 1728 соотечественников</a:t>
          </a:r>
          <a:endParaRPr lang="ru-RU" dirty="0">
            <a:solidFill>
              <a:schemeClr val="accent1">
                <a:lumMod val="50000"/>
              </a:schemeClr>
            </a:solidFill>
            <a:latin typeface="Arial Black" panose="020B0A04020102020204" pitchFamily="34" charset="0"/>
          </a:endParaRPr>
        </a:p>
      </dgm:t>
    </dgm:pt>
    <dgm:pt modelId="{7ABAFAD6-DDDF-482F-A2BE-9D16AF2E5670}" type="parTrans" cxnId="{B60662BA-C6A9-4CB4-9C15-74A234EB4CB6}">
      <dgm:prSet/>
      <dgm:spPr/>
      <dgm:t>
        <a:bodyPr/>
        <a:lstStyle/>
        <a:p>
          <a:endParaRPr lang="ru-RU"/>
        </a:p>
      </dgm:t>
    </dgm:pt>
    <dgm:pt modelId="{57EBA970-26B2-4C1A-80BD-E47020EBDD6B}" type="sibTrans" cxnId="{B60662BA-C6A9-4CB4-9C15-74A234EB4CB6}">
      <dgm:prSet/>
      <dgm:spPr/>
      <dgm:t>
        <a:bodyPr/>
        <a:lstStyle/>
        <a:p>
          <a:endParaRPr lang="ru-RU"/>
        </a:p>
      </dgm:t>
    </dgm:pt>
    <dgm:pt modelId="{03086445-5622-47E0-A822-E21DA7F34861}" type="pres">
      <dgm:prSet presAssocID="{3C594AF7-513E-4BCB-8AF1-0C1CE07F405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D2C5567-041A-453C-83A6-A15EE4D88B75}" type="pres">
      <dgm:prSet presAssocID="{3C594AF7-513E-4BCB-8AF1-0C1CE07F405F}" presName="Name1" presStyleCnt="0"/>
      <dgm:spPr/>
    </dgm:pt>
    <dgm:pt modelId="{1122E205-2BFF-4BDE-BB69-3ECF56A538A1}" type="pres">
      <dgm:prSet presAssocID="{3C594AF7-513E-4BCB-8AF1-0C1CE07F405F}" presName="cycle" presStyleCnt="0"/>
      <dgm:spPr/>
    </dgm:pt>
    <dgm:pt modelId="{CBBEECF8-A893-47A0-AB1E-8F4C3F840878}" type="pres">
      <dgm:prSet presAssocID="{3C594AF7-513E-4BCB-8AF1-0C1CE07F405F}" presName="srcNode" presStyleLbl="node1" presStyleIdx="0" presStyleCnt="3"/>
      <dgm:spPr/>
    </dgm:pt>
    <dgm:pt modelId="{F71F5459-E065-403D-B5A7-0425A907FB79}" type="pres">
      <dgm:prSet presAssocID="{3C594AF7-513E-4BCB-8AF1-0C1CE07F405F}" presName="conn" presStyleLbl="parChTrans1D2" presStyleIdx="0" presStyleCnt="1"/>
      <dgm:spPr/>
      <dgm:t>
        <a:bodyPr/>
        <a:lstStyle/>
        <a:p>
          <a:endParaRPr lang="ru-RU"/>
        </a:p>
      </dgm:t>
    </dgm:pt>
    <dgm:pt modelId="{4CF54A43-8439-425A-8A1D-4308EEC0F75E}" type="pres">
      <dgm:prSet presAssocID="{3C594AF7-513E-4BCB-8AF1-0C1CE07F405F}" presName="extraNode" presStyleLbl="node1" presStyleIdx="0" presStyleCnt="3"/>
      <dgm:spPr/>
    </dgm:pt>
    <dgm:pt modelId="{DCC23AC4-FEF0-4CC4-B72D-38C5A578FADD}" type="pres">
      <dgm:prSet presAssocID="{3C594AF7-513E-4BCB-8AF1-0C1CE07F405F}" presName="dstNode" presStyleLbl="node1" presStyleIdx="0" presStyleCnt="3"/>
      <dgm:spPr/>
    </dgm:pt>
    <dgm:pt modelId="{5B2FBEEB-6E54-4D7F-852D-E271AA84561D}" type="pres">
      <dgm:prSet presAssocID="{D6A66FF5-40B9-46B5-BE18-E805BF1968A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E863E5-059A-4472-B204-C362CD2A3D0A}" type="pres">
      <dgm:prSet presAssocID="{D6A66FF5-40B9-46B5-BE18-E805BF1968A8}" presName="accent_1" presStyleCnt="0"/>
      <dgm:spPr/>
    </dgm:pt>
    <dgm:pt modelId="{93B1F74D-53F6-49FD-9BFB-B51F2B0E9C97}" type="pres">
      <dgm:prSet presAssocID="{D6A66FF5-40B9-46B5-BE18-E805BF1968A8}" presName="accentRepeatNode" presStyleLbl="solidFgAcc1" presStyleIdx="0" presStyleCnt="3" custScaleX="88353" custScaleY="86130"/>
      <dgm:spPr/>
    </dgm:pt>
    <dgm:pt modelId="{03003F55-52E9-490E-9382-23FBF207399B}" type="pres">
      <dgm:prSet presAssocID="{C2829D55-A515-4530-968C-E56758D4031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E9F84D-4C47-4EF8-B877-5545C0C73184}" type="pres">
      <dgm:prSet presAssocID="{C2829D55-A515-4530-968C-E56758D40315}" presName="accent_2" presStyleCnt="0"/>
      <dgm:spPr/>
    </dgm:pt>
    <dgm:pt modelId="{513416E0-344C-4D0B-830A-9DAD10DA4BF6}" type="pres">
      <dgm:prSet presAssocID="{C2829D55-A515-4530-968C-E56758D40315}" presName="accentRepeatNode" presStyleLbl="solidFgAcc1" presStyleIdx="1" presStyleCnt="3" custScaleX="74714" custScaleY="68197"/>
      <dgm:spPr/>
    </dgm:pt>
    <dgm:pt modelId="{14A16CDF-8868-4A5C-BB54-92AE12DF0681}" type="pres">
      <dgm:prSet presAssocID="{56E27929-4E45-47E5-A062-EA78EBC5CF4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E80FE2-D959-458E-83BE-BB367A132CBF}" type="pres">
      <dgm:prSet presAssocID="{56E27929-4E45-47E5-A062-EA78EBC5CF41}" presName="accent_3" presStyleCnt="0"/>
      <dgm:spPr/>
    </dgm:pt>
    <dgm:pt modelId="{5DA7EF28-9150-4227-88E7-957B037CC508}" type="pres">
      <dgm:prSet presAssocID="{56E27929-4E45-47E5-A062-EA78EBC5CF41}" presName="accentRepeatNode" presStyleLbl="solidFgAcc1" presStyleIdx="2" presStyleCnt="3" custScaleX="88353" custScaleY="82458"/>
      <dgm:spPr/>
    </dgm:pt>
  </dgm:ptLst>
  <dgm:cxnLst>
    <dgm:cxn modelId="{38BE89A9-B592-4E26-8581-1B4EEF204D58}" srcId="{3C594AF7-513E-4BCB-8AF1-0C1CE07F405F}" destId="{C2829D55-A515-4530-968C-E56758D40315}" srcOrd="1" destOrd="0" parTransId="{934C9295-85AA-4511-9EAB-DF1FA8A94602}" sibTransId="{CF0F7A7B-85F8-439E-B5A4-76CBE4AC0622}"/>
    <dgm:cxn modelId="{B273C2C4-9CA6-4B42-BA30-80871F0A152D}" type="presOf" srcId="{56E27929-4E45-47E5-A062-EA78EBC5CF41}" destId="{14A16CDF-8868-4A5C-BB54-92AE12DF0681}" srcOrd="0" destOrd="0" presId="urn:microsoft.com/office/officeart/2008/layout/VerticalCurvedList"/>
    <dgm:cxn modelId="{8AF82029-DB77-42D7-942A-2576FDE9187F}" type="presOf" srcId="{3C594AF7-513E-4BCB-8AF1-0C1CE07F405F}" destId="{03086445-5622-47E0-A822-E21DA7F34861}" srcOrd="0" destOrd="0" presId="urn:microsoft.com/office/officeart/2008/layout/VerticalCurvedList"/>
    <dgm:cxn modelId="{CF21A325-C8DC-45D6-B167-6EF0A9CE577B}" srcId="{3C594AF7-513E-4BCB-8AF1-0C1CE07F405F}" destId="{D6A66FF5-40B9-46B5-BE18-E805BF1968A8}" srcOrd="0" destOrd="0" parTransId="{82ACF0B1-8209-4AF8-BE34-D82C3A56E37C}" sibTransId="{DDDB997B-E97B-4B3E-AAF5-15DC97E156C2}"/>
    <dgm:cxn modelId="{B759262E-4B15-426C-AE0D-B1C9901CBC30}" type="presOf" srcId="{D6A66FF5-40B9-46B5-BE18-E805BF1968A8}" destId="{5B2FBEEB-6E54-4D7F-852D-E271AA84561D}" srcOrd="0" destOrd="0" presId="urn:microsoft.com/office/officeart/2008/layout/VerticalCurvedList"/>
    <dgm:cxn modelId="{27FFB6D1-CD18-4AE4-A4E2-BA1AA576F8D2}" type="presOf" srcId="{DDDB997B-E97B-4B3E-AAF5-15DC97E156C2}" destId="{F71F5459-E065-403D-B5A7-0425A907FB79}" srcOrd="0" destOrd="0" presId="urn:microsoft.com/office/officeart/2008/layout/VerticalCurvedList"/>
    <dgm:cxn modelId="{B60662BA-C6A9-4CB4-9C15-74A234EB4CB6}" srcId="{3C594AF7-513E-4BCB-8AF1-0C1CE07F405F}" destId="{56E27929-4E45-47E5-A062-EA78EBC5CF41}" srcOrd="2" destOrd="0" parTransId="{7ABAFAD6-DDDF-482F-A2BE-9D16AF2E5670}" sibTransId="{57EBA970-26B2-4C1A-80BD-E47020EBDD6B}"/>
    <dgm:cxn modelId="{FB061A8B-303C-45CD-BF3C-BB41A163C05C}" type="presOf" srcId="{C2829D55-A515-4530-968C-E56758D40315}" destId="{03003F55-52E9-490E-9382-23FBF207399B}" srcOrd="0" destOrd="0" presId="urn:microsoft.com/office/officeart/2008/layout/VerticalCurvedList"/>
    <dgm:cxn modelId="{D7CB8FBA-8922-4A14-BD6D-E90B617AE357}" type="presParOf" srcId="{03086445-5622-47E0-A822-E21DA7F34861}" destId="{9D2C5567-041A-453C-83A6-A15EE4D88B75}" srcOrd="0" destOrd="0" presId="urn:microsoft.com/office/officeart/2008/layout/VerticalCurvedList"/>
    <dgm:cxn modelId="{17287FE6-5485-436F-B39D-F0A24676B1CF}" type="presParOf" srcId="{9D2C5567-041A-453C-83A6-A15EE4D88B75}" destId="{1122E205-2BFF-4BDE-BB69-3ECF56A538A1}" srcOrd="0" destOrd="0" presId="urn:microsoft.com/office/officeart/2008/layout/VerticalCurvedList"/>
    <dgm:cxn modelId="{AA1838EC-FA99-427E-B766-60E3DE73A666}" type="presParOf" srcId="{1122E205-2BFF-4BDE-BB69-3ECF56A538A1}" destId="{CBBEECF8-A893-47A0-AB1E-8F4C3F840878}" srcOrd="0" destOrd="0" presId="urn:microsoft.com/office/officeart/2008/layout/VerticalCurvedList"/>
    <dgm:cxn modelId="{21748C6E-468E-4E27-9F16-323BBC937EB4}" type="presParOf" srcId="{1122E205-2BFF-4BDE-BB69-3ECF56A538A1}" destId="{F71F5459-E065-403D-B5A7-0425A907FB79}" srcOrd="1" destOrd="0" presId="urn:microsoft.com/office/officeart/2008/layout/VerticalCurvedList"/>
    <dgm:cxn modelId="{ED534746-E67D-4032-BA56-E075DE33C792}" type="presParOf" srcId="{1122E205-2BFF-4BDE-BB69-3ECF56A538A1}" destId="{4CF54A43-8439-425A-8A1D-4308EEC0F75E}" srcOrd="2" destOrd="0" presId="urn:microsoft.com/office/officeart/2008/layout/VerticalCurvedList"/>
    <dgm:cxn modelId="{584CB422-A326-450F-8541-BEC6718911ED}" type="presParOf" srcId="{1122E205-2BFF-4BDE-BB69-3ECF56A538A1}" destId="{DCC23AC4-FEF0-4CC4-B72D-38C5A578FADD}" srcOrd="3" destOrd="0" presId="urn:microsoft.com/office/officeart/2008/layout/VerticalCurvedList"/>
    <dgm:cxn modelId="{A1A28E4D-9315-48E8-A9B4-44970170032E}" type="presParOf" srcId="{9D2C5567-041A-453C-83A6-A15EE4D88B75}" destId="{5B2FBEEB-6E54-4D7F-852D-E271AA84561D}" srcOrd="1" destOrd="0" presId="urn:microsoft.com/office/officeart/2008/layout/VerticalCurvedList"/>
    <dgm:cxn modelId="{64DD0CF2-EC69-4566-B7CB-E9F057957EC7}" type="presParOf" srcId="{9D2C5567-041A-453C-83A6-A15EE4D88B75}" destId="{C9E863E5-059A-4472-B204-C362CD2A3D0A}" srcOrd="2" destOrd="0" presId="urn:microsoft.com/office/officeart/2008/layout/VerticalCurvedList"/>
    <dgm:cxn modelId="{C305EA85-AA65-4D08-897A-0FC52BDAFFCF}" type="presParOf" srcId="{C9E863E5-059A-4472-B204-C362CD2A3D0A}" destId="{93B1F74D-53F6-49FD-9BFB-B51F2B0E9C97}" srcOrd="0" destOrd="0" presId="urn:microsoft.com/office/officeart/2008/layout/VerticalCurvedList"/>
    <dgm:cxn modelId="{0514C098-48AA-4A82-A195-31A414B73F92}" type="presParOf" srcId="{9D2C5567-041A-453C-83A6-A15EE4D88B75}" destId="{03003F55-52E9-490E-9382-23FBF207399B}" srcOrd="3" destOrd="0" presId="urn:microsoft.com/office/officeart/2008/layout/VerticalCurvedList"/>
    <dgm:cxn modelId="{55F75E1E-DAFC-4693-A64A-D64E6A9B1399}" type="presParOf" srcId="{9D2C5567-041A-453C-83A6-A15EE4D88B75}" destId="{CEE9F84D-4C47-4EF8-B877-5545C0C73184}" srcOrd="4" destOrd="0" presId="urn:microsoft.com/office/officeart/2008/layout/VerticalCurvedList"/>
    <dgm:cxn modelId="{106E7DFD-E162-4FE3-8F6E-2F3FB0E7D379}" type="presParOf" srcId="{CEE9F84D-4C47-4EF8-B877-5545C0C73184}" destId="{513416E0-344C-4D0B-830A-9DAD10DA4BF6}" srcOrd="0" destOrd="0" presId="urn:microsoft.com/office/officeart/2008/layout/VerticalCurvedList"/>
    <dgm:cxn modelId="{715243FD-E8A2-428C-9859-A022DD15E6BB}" type="presParOf" srcId="{9D2C5567-041A-453C-83A6-A15EE4D88B75}" destId="{14A16CDF-8868-4A5C-BB54-92AE12DF0681}" srcOrd="5" destOrd="0" presId="urn:microsoft.com/office/officeart/2008/layout/VerticalCurvedList"/>
    <dgm:cxn modelId="{E1C7522A-72E6-4E62-8C20-DDD2736405B1}" type="presParOf" srcId="{9D2C5567-041A-453C-83A6-A15EE4D88B75}" destId="{DDE80FE2-D959-458E-83BE-BB367A132CBF}" srcOrd="6" destOrd="0" presId="urn:microsoft.com/office/officeart/2008/layout/VerticalCurvedList"/>
    <dgm:cxn modelId="{8EBB4448-2D80-4FC4-9B68-1E13E3E5970A}" type="presParOf" srcId="{DDE80FE2-D959-458E-83BE-BB367A132CBF}" destId="{5DA7EF28-9150-4227-88E7-957B037CC50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0.16819</cdr:x>
      <cdr:y>0.2</cdr:y>
    </cdr:from>
    <cdr:to>
      <cdr:x>0.22375</cdr:x>
      <cdr:y>0.76667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53994" y="432048"/>
          <a:ext cx="216024" cy="1224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200" b="1" dirty="0" err="1" smtClean="0">
              <a:latin typeface="Arial" pitchFamily="34" charset="0"/>
              <a:cs typeface="Arial" pitchFamily="34" charset="0"/>
            </a:rPr>
            <a:t>Млн.руб</a:t>
          </a:r>
          <a:r>
            <a:rPr lang="ru-RU" sz="1200" b="1" dirty="0" smtClean="0">
              <a:latin typeface="Arial" pitchFamily="34" charset="0"/>
              <a:cs typeface="Arial" pitchFamily="34" charset="0"/>
            </a:rPr>
            <a:t>.</a:t>
          </a:r>
          <a:endParaRPr lang="ru-RU" sz="12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7F4415-AEBB-42C3-998E-A4FDD9A699F1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6712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DA470-8A0C-470F-8AE1-0C10247F4E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46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0616A-6DF1-4AE2-B7B6-2273E8C7893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461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8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="" xmlns:a16="http://schemas.microsoft.com/office/drawing/2014/main" id="{0A27F27E-F580-443D-9596-5D833176E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709" y="2088874"/>
            <a:ext cx="7173422" cy="141222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Публичная декларация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/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государственной программы </a:t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Ханты-Мансийского автономного округа - Югры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CAE22D93-86C6-4012-8C95-C05004B2E97F}"/>
              </a:ext>
            </a:extLst>
          </p:cNvPr>
          <p:cNvGrpSpPr/>
          <p:nvPr/>
        </p:nvGrpSpPr>
        <p:grpSpPr>
          <a:xfrm>
            <a:off x="947651" y="3611858"/>
            <a:ext cx="7257566" cy="89285"/>
            <a:chOff x="947651" y="2754884"/>
            <a:chExt cx="7257566" cy="89285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37A4C5B6-209B-448F-B247-975927B0C84B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C1FFCA75-318C-48BA-A2C5-8D9CCF5F7332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7EC25E79-69F1-4C15-99AF-A1FE4E9DF738}"/>
              </a:ext>
            </a:extLst>
          </p:cNvPr>
          <p:cNvSpPr txBox="1">
            <a:spLocks/>
          </p:cNvSpPr>
          <p:nvPr/>
        </p:nvSpPr>
        <p:spPr>
          <a:xfrm>
            <a:off x="1774607" y="3722180"/>
            <a:ext cx="5702039" cy="6955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«Поддержка занятости населения»</a:t>
            </a:r>
            <a:endParaRPr lang="en-US" sz="2400" b="1" dirty="0" smtClean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/>
            </a:r>
            <a:b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endParaRPr lang="en-US" sz="2400" b="1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7EC25E79-69F1-4C15-99AF-A1FE4E9DF738}"/>
              </a:ext>
            </a:extLst>
          </p:cNvPr>
          <p:cNvSpPr txBox="1">
            <a:spLocks/>
          </p:cNvSpPr>
          <p:nvPr/>
        </p:nvSpPr>
        <p:spPr>
          <a:xfrm>
            <a:off x="1774607" y="4542778"/>
            <a:ext cx="5702039" cy="6955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Департамент труда и занятости</a:t>
            </a:r>
            <a:endParaRPr lang="ru-RU" sz="1800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Ханты-Мансийского автономного округа – Югры</a:t>
            </a:r>
          </a:p>
          <a:p>
            <a:pPr>
              <a:lnSpc>
                <a:spcPct val="100000"/>
              </a:lnSpc>
            </a:pPr>
            <a:r>
              <a:rPr lang="ru-RU" sz="1800" dirty="0" err="1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www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.</a:t>
            </a:r>
            <a:r>
              <a:rPr lang="en-US" sz="1800" dirty="0" err="1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deptrud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.admhmao.ru</a:t>
            </a:r>
            <a:endParaRPr lang="ru-RU" sz="1800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7EC25E79-69F1-4C15-99AF-A1FE4E9DF738}"/>
              </a:ext>
            </a:extLst>
          </p:cNvPr>
          <p:cNvSpPr txBox="1">
            <a:spLocks/>
          </p:cNvSpPr>
          <p:nvPr/>
        </p:nvSpPr>
        <p:spPr>
          <a:xfrm>
            <a:off x="1774607" y="5693855"/>
            <a:ext cx="5702039" cy="6955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97147" y="61938"/>
            <a:ext cx="8646853" cy="896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Показатели государственной программы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ECF62C37-E2BB-4DBB-8005-DED4B6C3F29B}"/>
              </a:ext>
            </a:extLst>
          </p:cNvPr>
          <p:cNvGrpSpPr/>
          <p:nvPr/>
        </p:nvGrpSpPr>
        <p:grpSpPr>
          <a:xfrm>
            <a:off x="0" y="959530"/>
            <a:ext cx="7859486" cy="89285"/>
            <a:chOff x="947651" y="2754884"/>
            <a:chExt cx="7257566" cy="89285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046A3631-639E-466D-8A77-3657DE9080D8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E49B628D-02C5-4A3B-B622-8A9166518EC3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270335" y="1468690"/>
            <a:ext cx="8588690" cy="765115"/>
            <a:chOff x="270335" y="1624651"/>
            <a:chExt cx="8588690" cy="765115"/>
          </a:xfrm>
        </p:grpSpPr>
        <p:sp>
          <p:nvSpPr>
            <p:cNvPr id="3" name="Полилиния 2"/>
            <p:cNvSpPr/>
            <p:nvPr/>
          </p:nvSpPr>
          <p:spPr>
            <a:xfrm>
              <a:off x="270335" y="1624651"/>
              <a:ext cx="4719427" cy="765115"/>
            </a:xfrm>
            <a:custGeom>
              <a:avLst/>
              <a:gdLst>
                <a:gd name="connsiteX0" fmla="*/ 0 w 4719427"/>
                <a:gd name="connsiteY0" fmla="*/ 0 h 314174"/>
                <a:gd name="connsiteX1" fmla="*/ 4562340 w 4719427"/>
                <a:gd name="connsiteY1" fmla="*/ 0 h 314174"/>
                <a:gd name="connsiteX2" fmla="*/ 4719427 w 4719427"/>
                <a:gd name="connsiteY2" fmla="*/ 157087 h 314174"/>
                <a:gd name="connsiteX3" fmla="*/ 4562340 w 4719427"/>
                <a:gd name="connsiteY3" fmla="*/ 314174 h 314174"/>
                <a:gd name="connsiteX4" fmla="*/ 0 w 4719427"/>
                <a:gd name="connsiteY4" fmla="*/ 314174 h 314174"/>
                <a:gd name="connsiteX5" fmla="*/ 157087 w 4719427"/>
                <a:gd name="connsiteY5" fmla="*/ 157087 h 314174"/>
                <a:gd name="connsiteX6" fmla="*/ 0 w 4719427"/>
                <a:gd name="connsiteY6" fmla="*/ 0 h 314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19427" h="314174">
                  <a:moveTo>
                    <a:pt x="0" y="0"/>
                  </a:moveTo>
                  <a:lnTo>
                    <a:pt x="4562340" y="0"/>
                  </a:lnTo>
                  <a:lnTo>
                    <a:pt x="4719427" y="157087"/>
                  </a:lnTo>
                  <a:lnTo>
                    <a:pt x="4562340" y="314174"/>
                  </a:lnTo>
                  <a:lnTo>
                    <a:pt x="0" y="314174"/>
                  </a:lnTo>
                  <a:lnTo>
                    <a:pt x="157087" y="1570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9947" tIns="11430" rIns="157087" bIns="1143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  </a:t>
              </a:r>
              <a:r>
                <a:rPr lang="ru-RU" sz="1200" b="1" kern="1200" dirty="0" smtClean="0"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Целевой </a:t>
              </a:r>
              <a:r>
                <a:rPr lang="ru-RU" sz="1200" b="1" kern="1200" dirty="0"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показатель</a:t>
              </a: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4776075" y="1624651"/>
              <a:ext cx="896074" cy="760815"/>
            </a:xfrm>
            <a:custGeom>
              <a:avLst/>
              <a:gdLst>
                <a:gd name="connsiteX0" fmla="*/ 0 w 752830"/>
                <a:gd name="connsiteY0" fmla="*/ 0 h 291041"/>
                <a:gd name="connsiteX1" fmla="*/ 607310 w 752830"/>
                <a:gd name="connsiteY1" fmla="*/ 0 h 291041"/>
                <a:gd name="connsiteX2" fmla="*/ 752830 w 752830"/>
                <a:gd name="connsiteY2" fmla="*/ 145521 h 291041"/>
                <a:gd name="connsiteX3" fmla="*/ 607310 w 752830"/>
                <a:gd name="connsiteY3" fmla="*/ 291041 h 291041"/>
                <a:gd name="connsiteX4" fmla="*/ 0 w 752830"/>
                <a:gd name="connsiteY4" fmla="*/ 291041 h 291041"/>
                <a:gd name="connsiteX5" fmla="*/ 145521 w 752830"/>
                <a:gd name="connsiteY5" fmla="*/ 145521 h 291041"/>
                <a:gd name="connsiteX6" fmla="*/ 0 w 752830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830" h="291041">
                  <a:moveTo>
                    <a:pt x="0" y="0"/>
                  </a:moveTo>
                  <a:lnTo>
                    <a:pt x="607310" y="0"/>
                  </a:lnTo>
                  <a:lnTo>
                    <a:pt x="752830" y="145521"/>
                  </a:lnTo>
                  <a:lnTo>
                    <a:pt x="607310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455A">
                <a:alpha val="9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  </a:t>
              </a:r>
              <a:r>
                <a:rPr lang="ru-RU" sz="1200" b="1" kern="1200" dirty="0" smtClean="0">
                  <a:solidFill>
                    <a:schemeClr val="bg1"/>
                  </a:solidFill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2019</a:t>
              </a:r>
              <a:endParaRPr lang="ru-RU" sz="1200" b="1" kern="1200" dirty="0">
                <a:solidFill>
                  <a:schemeClr val="bg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5458462" y="1624651"/>
              <a:ext cx="896074" cy="760815"/>
            </a:xfrm>
            <a:custGeom>
              <a:avLst/>
              <a:gdLst>
                <a:gd name="connsiteX0" fmla="*/ 0 w 655819"/>
                <a:gd name="connsiteY0" fmla="*/ 0 h 291041"/>
                <a:gd name="connsiteX1" fmla="*/ 510299 w 655819"/>
                <a:gd name="connsiteY1" fmla="*/ 0 h 291041"/>
                <a:gd name="connsiteX2" fmla="*/ 655819 w 655819"/>
                <a:gd name="connsiteY2" fmla="*/ 145521 h 291041"/>
                <a:gd name="connsiteX3" fmla="*/ 510299 w 655819"/>
                <a:gd name="connsiteY3" fmla="*/ 291041 h 291041"/>
                <a:gd name="connsiteX4" fmla="*/ 0 w 655819"/>
                <a:gd name="connsiteY4" fmla="*/ 291041 h 291041"/>
                <a:gd name="connsiteX5" fmla="*/ 145521 w 655819"/>
                <a:gd name="connsiteY5" fmla="*/ 145521 h 291041"/>
                <a:gd name="connsiteX6" fmla="*/ 0 w 655819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819" h="291041">
                  <a:moveTo>
                    <a:pt x="0" y="0"/>
                  </a:moveTo>
                  <a:lnTo>
                    <a:pt x="510299" y="0"/>
                  </a:lnTo>
                  <a:lnTo>
                    <a:pt x="655819" y="145521"/>
                  </a:lnTo>
                  <a:lnTo>
                    <a:pt x="510299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455A">
                <a:alpha val="9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  </a:t>
              </a:r>
              <a:r>
                <a:rPr lang="ru-RU" sz="1200" b="1" kern="1200" dirty="0" smtClean="0">
                  <a:solidFill>
                    <a:schemeClr val="bg1"/>
                  </a:solidFill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2020</a:t>
              </a:r>
              <a:endParaRPr lang="ru-RU" sz="1200" b="1" kern="1200" dirty="0">
                <a:solidFill>
                  <a:schemeClr val="bg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6140849" y="1624651"/>
              <a:ext cx="896074" cy="760815"/>
            </a:xfrm>
            <a:custGeom>
              <a:avLst/>
              <a:gdLst>
                <a:gd name="connsiteX0" fmla="*/ 0 w 752830"/>
                <a:gd name="connsiteY0" fmla="*/ 0 h 291041"/>
                <a:gd name="connsiteX1" fmla="*/ 607310 w 752830"/>
                <a:gd name="connsiteY1" fmla="*/ 0 h 291041"/>
                <a:gd name="connsiteX2" fmla="*/ 752830 w 752830"/>
                <a:gd name="connsiteY2" fmla="*/ 145521 h 291041"/>
                <a:gd name="connsiteX3" fmla="*/ 607310 w 752830"/>
                <a:gd name="connsiteY3" fmla="*/ 291041 h 291041"/>
                <a:gd name="connsiteX4" fmla="*/ 0 w 752830"/>
                <a:gd name="connsiteY4" fmla="*/ 291041 h 291041"/>
                <a:gd name="connsiteX5" fmla="*/ 145521 w 752830"/>
                <a:gd name="connsiteY5" fmla="*/ 145521 h 291041"/>
                <a:gd name="connsiteX6" fmla="*/ 0 w 752830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830" h="291041">
                  <a:moveTo>
                    <a:pt x="0" y="0"/>
                  </a:moveTo>
                  <a:lnTo>
                    <a:pt x="607310" y="0"/>
                  </a:lnTo>
                  <a:lnTo>
                    <a:pt x="752830" y="145521"/>
                  </a:lnTo>
                  <a:lnTo>
                    <a:pt x="607310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455A">
                <a:alpha val="9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  </a:t>
              </a:r>
              <a:r>
                <a:rPr lang="ru-RU" sz="1200" b="1" kern="1200" dirty="0" smtClean="0">
                  <a:solidFill>
                    <a:schemeClr val="bg1"/>
                  </a:solidFill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2021</a:t>
              </a:r>
              <a:endParaRPr lang="ru-RU" sz="1200" b="1" kern="1200" dirty="0">
                <a:solidFill>
                  <a:schemeClr val="bg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6823237" y="1624651"/>
              <a:ext cx="862681" cy="760815"/>
            </a:xfrm>
            <a:custGeom>
              <a:avLst/>
              <a:gdLst>
                <a:gd name="connsiteX0" fmla="*/ 0 w 655819"/>
                <a:gd name="connsiteY0" fmla="*/ 0 h 291041"/>
                <a:gd name="connsiteX1" fmla="*/ 510299 w 655819"/>
                <a:gd name="connsiteY1" fmla="*/ 0 h 291041"/>
                <a:gd name="connsiteX2" fmla="*/ 655819 w 655819"/>
                <a:gd name="connsiteY2" fmla="*/ 145521 h 291041"/>
                <a:gd name="connsiteX3" fmla="*/ 510299 w 655819"/>
                <a:gd name="connsiteY3" fmla="*/ 291041 h 291041"/>
                <a:gd name="connsiteX4" fmla="*/ 0 w 655819"/>
                <a:gd name="connsiteY4" fmla="*/ 291041 h 291041"/>
                <a:gd name="connsiteX5" fmla="*/ 145521 w 655819"/>
                <a:gd name="connsiteY5" fmla="*/ 145521 h 291041"/>
                <a:gd name="connsiteX6" fmla="*/ 0 w 655819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819" h="291041">
                  <a:moveTo>
                    <a:pt x="0" y="0"/>
                  </a:moveTo>
                  <a:lnTo>
                    <a:pt x="510299" y="0"/>
                  </a:lnTo>
                  <a:lnTo>
                    <a:pt x="655819" y="145521"/>
                  </a:lnTo>
                  <a:lnTo>
                    <a:pt x="510299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455A">
                <a:alpha val="9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  </a:t>
              </a:r>
              <a:r>
                <a:rPr lang="ru-RU" sz="1200" b="1" kern="1200" dirty="0" smtClean="0">
                  <a:solidFill>
                    <a:schemeClr val="bg1"/>
                  </a:solidFill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2022</a:t>
              </a:r>
              <a:endParaRPr lang="ru-RU" sz="1200" b="1" kern="1200" dirty="0">
                <a:solidFill>
                  <a:schemeClr val="bg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7472232" y="1624651"/>
              <a:ext cx="847649" cy="760815"/>
            </a:xfrm>
            <a:custGeom>
              <a:avLst/>
              <a:gdLst>
                <a:gd name="connsiteX0" fmla="*/ 0 w 655819"/>
                <a:gd name="connsiteY0" fmla="*/ 0 h 291041"/>
                <a:gd name="connsiteX1" fmla="*/ 510299 w 655819"/>
                <a:gd name="connsiteY1" fmla="*/ 0 h 291041"/>
                <a:gd name="connsiteX2" fmla="*/ 655819 w 655819"/>
                <a:gd name="connsiteY2" fmla="*/ 145521 h 291041"/>
                <a:gd name="connsiteX3" fmla="*/ 510299 w 655819"/>
                <a:gd name="connsiteY3" fmla="*/ 291041 h 291041"/>
                <a:gd name="connsiteX4" fmla="*/ 0 w 655819"/>
                <a:gd name="connsiteY4" fmla="*/ 291041 h 291041"/>
                <a:gd name="connsiteX5" fmla="*/ 145521 w 655819"/>
                <a:gd name="connsiteY5" fmla="*/ 145521 h 291041"/>
                <a:gd name="connsiteX6" fmla="*/ 0 w 655819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819" h="291041">
                  <a:moveTo>
                    <a:pt x="0" y="0"/>
                  </a:moveTo>
                  <a:lnTo>
                    <a:pt x="510299" y="0"/>
                  </a:lnTo>
                  <a:lnTo>
                    <a:pt x="655819" y="145521"/>
                  </a:lnTo>
                  <a:lnTo>
                    <a:pt x="510299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455A">
                <a:alpha val="9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  </a:t>
              </a:r>
              <a:r>
                <a:rPr lang="ru-RU" sz="1200" b="1" kern="1200" dirty="0" smtClean="0">
                  <a:solidFill>
                    <a:schemeClr val="bg1"/>
                  </a:solidFill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2023</a:t>
              </a:r>
              <a:endParaRPr lang="ru-RU" sz="1200" b="1" kern="1200" dirty="0">
                <a:solidFill>
                  <a:schemeClr val="bg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8106195" y="1624651"/>
              <a:ext cx="752830" cy="760815"/>
            </a:xfrm>
            <a:custGeom>
              <a:avLst/>
              <a:gdLst>
                <a:gd name="connsiteX0" fmla="*/ 0 w 752830"/>
                <a:gd name="connsiteY0" fmla="*/ 0 h 291041"/>
                <a:gd name="connsiteX1" fmla="*/ 607310 w 752830"/>
                <a:gd name="connsiteY1" fmla="*/ 0 h 291041"/>
                <a:gd name="connsiteX2" fmla="*/ 752830 w 752830"/>
                <a:gd name="connsiteY2" fmla="*/ 145521 h 291041"/>
                <a:gd name="connsiteX3" fmla="*/ 607310 w 752830"/>
                <a:gd name="connsiteY3" fmla="*/ 291041 h 291041"/>
                <a:gd name="connsiteX4" fmla="*/ 0 w 752830"/>
                <a:gd name="connsiteY4" fmla="*/ 291041 h 291041"/>
                <a:gd name="connsiteX5" fmla="*/ 145521 w 752830"/>
                <a:gd name="connsiteY5" fmla="*/ 145521 h 291041"/>
                <a:gd name="connsiteX6" fmla="*/ 0 w 752830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830" h="291041">
                  <a:moveTo>
                    <a:pt x="0" y="0"/>
                  </a:moveTo>
                  <a:lnTo>
                    <a:pt x="607310" y="0"/>
                  </a:lnTo>
                  <a:lnTo>
                    <a:pt x="752830" y="145521"/>
                  </a:lnTo>
                  <a:lnTo>
                    <a:pt x="607310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455A">
                <a:alpha val="9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bg1"/>
                  </a:solidFill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 2024</a:t>
              </a:r>
              <a:endParaRPr lang="ru-RU" sz="1200" b="1" kern="1200" dirty="0">
                <a:solidFill>
                  <a:schemeClr val="bg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270335" y="2345334"/>
            <a:ext cx="8588690" cy="702048"/>
            <a:chOff x="270335" y="2542572"/>
            <a:chExt cx="8588690" cy="702048"/>
          </a:xfrm>
        </p:grpSpPr>
        <p:sp>
          <p:nvSpPr>
            <p:cNvPr id="29" name="Полилиния 28"/>
            <p:cNvSpPr/>
            <p:nvPr/>
          </p:nvSpPr>
          <p:spPr>
            <a:xfrm>
              <a:off x="270335" y="2542572"/>
              <a:ext cx="4719427" cy="702048"/>
            </a:xfrm>
            <a:custGeom>
              <a:avLst/>
              <a:gdLst>
                <a:gd name="connsiteX0" fmla="*/ 0 w 4719427"/>
                <a:gd name="connsiteY0" fmla="*/ 0 h 350652"/>
                <a:gd name="connsiteX1" fmla="*/ 4544101 w 4719427"/>
                <a:gd name="connsiteY1" fmla="*/ 0 h 350652"/>
                <a:gd name="connsiteX2" fmla="*/ 4719427 w 4719427"/>
                <a:gd name="connsiteY2" fmla="*/ 175326 h 350652"/>
                <a:gd name="connsiteX3" fmla="*/ 4544101 w 4719427"/>
                <a:gd name="connsiteY3" fmla="*/ 350652 h 350652"/>
                <a:gd name="connsiteX4" fmla="*/ 0 w 4719427"/>
                <a:gd name="connsiteY4" fmla="*/ 350652 h 350652"/>
                <a:gd name="connsiteX5" fmla="*/ 175326 w 4719427"/>
                <a:gd name="connsiteY5" fmla="*/ 175326 h 350652"/>
                <a:gd name="connsiteX6" fmla="*/ 0 w 4719427"/>
                <a:gd name="connsiteY6" fmla="*/ 0 h 35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19427" h="350652">
                  <a:moveTo>
                    <a:pt x="0" y="0"/>
                  </a:moveTo>
                  <a:lnTo>
                    <a:pt x="4544101" y="0"/>
                  </a:lnTo>
                  <a:lnTo>
                    <a:pt x="4719427" y="175326"/>
                  </a:lnTo>
                  <a:lnTo>
                    <a:pt x="4544101" y="350652"/>
                  </a:lnTo>
                  <a:lnTo>
                    <a:pt x="0" y="350652"/>
                  </a:lnTo>
                  <a:lnTo>
                    <a:pt x="175326" y="175326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3106" tIns="8890" rIns="175326" bIns="889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b="0" kern="1200" dirty="0">
                <a:effectLst/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4820174" y="2542572"/>
              <a:ext cx="896074" cy="702048"/>
            </a:xfrm>
            <a:custGeom>
              <a:avLst/>
              <a:gdLst>
                <a:gd name="connsiteX0" fmla="*/ 0 w 752830"/>
                <a:gd name="connsiteY0" fmla="*/ 0 h 291041"/>
                <a:gd name="connsiteX1" fmla="*/ 607310 w 752830"/>
                <a:gd name="connsiteY1" fmla="*/ 0 h 291041"/>
                <a:gd name="connsiteX2" fmla="*/ 752830 w 752830"/>
                <a:gd name="connsiteY2" fmla="*/ 145521 h 291041"/>
                <a:gd name="connsiteX3" fmla="*/ 607310 w 752830"/>
                <a:gd name="connsiteY3" fmla="*/ 291041 h 291041"/>
                <a:gd name="connsiteX4" fmla="*/ 0 w 752830"/>
                <a:gd name="connsiteY4" fmla="*/ 291041 h 291041"/>
                <a:gd name="connsiteX5" fmla="*/ 145521 w 752830"/>
                <a:gd name="connsiteY5" fmla="*/ 145521 h 291041"/>
                <a:gd name="connsiteX6" fmla="*/ 0 w 752830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830" h="291041">
                  <a:moveTo>
                    <a:pt x="0" y="0"/>
                  </a:moveTo>
                  <a:lnTo>
                    <a:pt x="607310" y="0"/>
                  </a:lnTo>
                  <a:lnTo>
                    <a:pt x="752830" y="145521"/>
                  </a:lnTo>
                  <a:lnTo>
                    <a:pt x="607310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2">
                      <a:lumMod val="50000"/>
                    </a:schemeClr>
                  </a:solidFill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72,1</a:t>
              </a:r>
              <a:endParaRPr lang="ru-RU" sz="1400" b="1" kern="12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5546660" y="2542572"/>
              <a:ext cx="780604" cy="702048"/>
            </a:xfrm>
            <a:custGeom>
              <a:avLst/>
              <a:gdLst>
                <a:gd name="connsiteX0" fmla="*/ 0 w 655819"/>
                <a:gd name="connsiteY0" fmla="*/ 0 h 291041"/>
                <a:gd name="connsiteX1" fmla="*/ 510299 w 655819"/>
                <a:gd name="connsiteY1" fmla="*/ 0 h 291041"/>
                <a:gd name="connsiteX2" fmla="*/ 655819 w 655819"/>
                <a:gd name="connsiteY2" fmla="*/ 145521 h 291041"/>
                <a:gd name="connsiteX3" fmla="*/ 510299 w 655819"/>
                <a:gd name="connsiteY3" fmla="*/ 291041 h 291041"/>
                <a:gd name="connsiteX4" fmla="*/ 0 w 655819"/>
                <a:gd name="connsiteY4" fmla="*/ 291041 h 291041"/>
                <a:gd name="connsiteX5" fmla="*/ 145521 w 655819"/>
                <a:gd name="connsiteY5" fmla="*/ 145521 h 291041"/>
                <a:gd name="connsiteX6" fmla="*/ 0 w 655819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819" h="291041">
                  <a:moveTo>
                    <a:pt x="0" y="0"/>
                  </a:moveTo>
                  <a:lnTo>
                    <a:pt x="510299" y="0"/>
                  </a:lnTo>
                  <a:lnTo>
                    <a:pt x="655819" y="145521"/>
                  </a:lnTo>
                  <a:lnTo>
                    <a:pt x="510299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72,5</a:t>
              </a:r>
              <a:endParaRPr lang="ru-RU" sz="1400" b="1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6157676" y="2542572"/>
              <a:ext cx="896074" cy="702048"/>
            </a:xfrm>
            <a:custGeom>
              <a:avLst/>
              <a:gdLst>
                <a:gd name="connsiteX0" fmla="*/ 0 w 752830"/>
                <a:gd name="connsiteY0" fmla="*/ 0 h 291041"/>
                <a:gd name="connsiteX1" fmla="*/ 607310 w 752830"/>
                <a:gd name="connsiteY1" fmla="*/ 0 h 291041"/>
                <a:gd name="connsiteX2" fmla="*/ 752830 w 752830"/>
                <a:gd name="connsiteY2" fmla="*/ 145521 h 291041"/>
                <a:gd name="connsiteX3" fmla="*/ 607310 w 752830"/>
                <a:gd name="connsiteY3" fmla="*/ 291041 h 291041"/>
                <a:gd name="connsiteX4" fmla="*/ 0 w 752830"/>
                <a:gd name="connsiteY4" fmla="*/ 291041 h 291041"/>
                <a:gd name="connsiteX5" fmla="*/ 145521 w 752830"/>
                <a:gd name="connsiteY5" fmla="*/ 145521 h 291041"/>
                <a:gd name="connsiteX6" fmla="*/ 0 w 752830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830" h="291041">
                  <a:moveTo>
                    <a:pt x="0" y="0"/>
                  </a:moveTo>
                  <a:lnTo>
                    <a:pt x="607310" y="0"/>
                  </a:lnTo>
                  <a:lnTo>
                    <a:pt x="752830" y="145521"/>
                  </a:lnTo>
                  <a:lnTo>
                    <a:pt x="607310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72,9</a:t>
              </a:r>
              <a:endParaRPr lang="ru-RU" sz="1400" b="1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Полилиния 32"/>
            <p:cNvSpPr/>
            <p:nvPr/>
          </p:nvSpPr>
          <p:spPr>
            <a:xfrm>
              <a:off x="6884162" y="2542572"/>
              <a:ext cx="780604" cy="702048"/>
            </a:xfrm>
            <a:custGeom>
              <a:avLst/>
              <a:gdLst>
                <a:gd name="connsiteX0" fmla="*/ 0 w 655819"/>
                <a:gd name="connsiteY0" fmla="*/ 0 h 291041"/>
                <a:gd name="connsiteX1" fmla="*/ 510299 w 655819"/>
                <a:gd name="connsiteY1" fmla="*/ 0 h 291041"/>
                <a:gd name="connsiteX2" fmla="*/ 655819 w 655819"/>
                <a:gd name="connsiteY2" fmla="*/ 145521 h 291041"/>
                <a:gd name="connsiteX3" fmla="*/ 510299 w 655819"/>
                <a:gd name="connsiteY3" fmla="*/ 291041 h 291041"/>
                <a:gd name="connsiteX4" fmla="*/ 0 w 655819"/>
                <a:gd name="connsiteY4" fmla="*/ 291041 h 291041"/>
                <a:gd name="connsiteX5" fmla="*/ 145521 w 655819"/>
                <a:gd name="connsiteY5" fmla="*/ 145521 h 291041"/>
                <a:gd name="connsiteX6" fmla="*/ 0 w 655819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819" h="291041">
                  <a:moveTo>
                    <a:pt x="0" y="0"/>
                  </a:moveTo>
                  <a:lnTo>
                    <a:pt x="510299" y="0"/>
                  </a:lnTo>
                  <a:lnTo>
                    <a:pt x="655819" y="145521"/>
                  </a:lnTo>
                  <a:lnTo>
                    <a:pt x="510299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73,3</a:t>
              </a:r>
              <a:endParaRPr lang="ru-RU" sz="1400" b="1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7495178" y="2542572"/>
              <a:ext cx="780604" cy="702048"/>
            </a:xfrm>
            <a:custGeom>
              <a:avLst/>
              <a:gdLst>
                <a:gd name="connsiteX0" fmla="*/ 0 w 655819"/>
                <a:gd name="connsiteY0" fmla="*/ 0 h 291041"/>
                <a:gd name="connsiteX1" fmla="*/ 510299 w 655819"/>
                <a:gd name="connsiteY1" fmla="*/ 0 h 291041"/>
                <a:gd name="connsiteX2" fmla="*/ 655819 w 655819"/>
                <a:gd name="connsiteY2" fmla="*/ 145521 h 291041"/>
                <a:gd name="connsiteX3" fmla="*/ 510299 w 655819"/>
                <a:gd name="connsiteY3" fmla="*/ 291041 h 291041"/>
                <a:gd name="connsiteX4" fmla="*/ 0 w 655819"/>
                <a:gd name="connsiteY4" fmla="*/ 291041 h 291041"/>
                <a:gd name="connsiteX5" fmla="*/ 145521 w 655819"/>
                <a:gd name="connsiteY5" fmla="*/ 145521 h 291041"/>
                <a:gd name="connsiteX6" fmla="*/ 0 w 655819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819" h="291041">
                  <a:moveTo>
                    <a:pt x="0" y="0"/>
                  </a:moveTo>
                  <a:lnTo>
                    <a:pt x="510299" y="0"/>
                  </a:lnTo>
                  <a:lnTo>
                    <a:pt x="655819" y="145521"/>
                  </a:lnTo>
                  <a:lnTo>
                    <a:pt x="510299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73,7</a:t>
              </a:r>
              <a:endParaRPr lang="ru-RU" sz="1400" b="1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Полилиния 34"/>
            <p:cNvSpPr/>
            <p:nvPr/>
          </p:nvSpPr>
          <p:spPr>
            <a:xfrm>
              <a:off x="8106195" y="2542572"/>
              <a:ext cx="752830" cy="702048"/>
            </a:xfrm>
            <a:custGeom>
              <a:avLst/>
              <a:gdLst>
                <a:gd name="connsiteX0" fmla="*/ 0 w 752830"/>
                <a:gd name="connsiteY0" fmla="*/ 0 h 291041"/>
                <a:gd name="connsiteX1" fmla="*/ 607310 w 752830"/>
                <a:gd name="connsiteY1" fmla="*/ 0 h 291041"/>
                <a:gd name="connsiteX2" fmla="*/ 752830 w 752830"/>
                <a:gd name="connsiteY2" fmla="*/ 145521 h 291041"/>
                <a:gd name="connsiteX3" fmla="*/ 607310 w 752830"/>
                <a:gd name="connsiteY3" fmla="*/ 291041 h 291041"/>
                <a:gd name="connsiteX4" fmla="*/ 0 w 752830"/>
                <a:gd name="connsiteY4" fmla="*/ 291041 h 291041"/>
                <a:gd name="connsiteX5" fmla="*/ 145521 w 752830"/>
                <a:gd name="connsiteY5" fmla="*/ 145521 h 291041"/>
                <a:gd name="connsiteX6" fmla="*/ 0 w 752830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830" h="291041">
                  <a:moveTo>
                    <a:pt x="0" y="0"/>
                  </a:moveTo>
                  <a:lnTo>
                    <a:pt x="607310" y="0"/>
                  </a:lnTo>
                  <a:lnTo>
                    <a:pt x="752830" y="145521"/>
                  </a:lnTo>
                  <a:lnTo>
                    <a:pt x="607310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74,1</a:t>
              </a:r>
              <a:endParaRPr lang="ru-RU" sz="1400" b="1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270335" y="3158911"/>
            <a:ext cx="8588690" cy="702048"/>
            <a:chOff x="270335" y="3233896"/>
            <a:chExt cx="8588690" cy="702048"/>
          </a:xfrm>
        </p:grpSpPr>
        <p:sp>
          <p:nvSpPr>
            <p:cNvPr id="36" name="Полилиния 35"/>
            <p:cNvSpPr/>
            <p:nvPr/>
          </p:nvSpPr>
          <p:spPr>
            <a:xfrm>
              <a:off x="270335" y="3244620"/>
              <a:ext cx="4719427" cy="691324"/>
            </a:xfrm>
            <a:custGeom>
              <a:avLst/>
              <a:gdLst>
                <a:gd name="connsiteX0" fmla="*/ 0 w 4719427"/>
                <a:gd name="connsiteY0" fmla="*/ 0 h 350652"/>
                <a:gd name="connsiteX1" fmla="*/ 4544101 w 4719427"/>
                <a:gd name="connsiteY1" fmla="*/ 0 h 350652"/>
                <a:gd name="connsiteX2" fmla="*/ 4719427 w 4719427"/>
                <a:gd name="connsiteY2" fmla="*/ 175326 h 350652"/>
                <a:gd name="connsiteX3" fmla="*/ 4544101 w 4719427"/>
                <a:gd name="connsiteY3" fmla="*/ 350652 h 350652"/>
                <a:gd name="connsiteX4" fmla="*/ 0 w 4719427"/>
                <a:gd name="connsiteY4" fmla="*/ 350652 h 350652"/>
                <a:gd name="connsiteX5" fmla="*/ 175326 w 4719427"/>
                <a:gd name="connsiteY5" fmla="*/ 175326 h 350652"/>
                <a:gd name="connsiteX6" fmla="*/ 0 w 4719427"/>
                <a:gd name="connsiteY6" fmla="*/ 0 h 35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19427" h="350652">
                  <a:moveTo>
                    <a:pt x="0" y="0"/>
                  </a:moveTo>
                  <a:lnTo>
                    <a:pt x="4544101" y="0"/>
                  </a:lnTo>
                  <a:lnTo>
                    <a:pt x="4719427" y="175326"/>
                  </a:lnTo>
                  <a:lnTo>
                    <a:pt x="4544101" y="350652"/>
                  </a:lnTo>
                  <a:lnTo>
                    <a:pt x="0" y="350652"/>
                  </a:lnTo>
                  <a:lnTo>
                    <a:pt x="175326" y="175326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3106" tIns="8890" rIns="175326" bIns="889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>
                  <a:latin typeface="Franklin Gothic Medium" panose="020B0603020102020204" pitchFamily="34" charset="0"/>
                  <a:cs typeface="Times New Roman" pitchFamily="18" charset="0"/>
                </a:rPr>
                <a:t> </a:t>
              </a:r>
              <a:endParaRPr lang="ru-RU" sz="1100" b="0" kern="1200" dirty="0">
                <a:effectLst/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4820174" y="3233896"/>
              <a:ext cx="896074" cy="702048"/>
            </a:xfrm>
            <a:custGeom>
              <a:avLst/>
              <a:gdLst>
                <a:gd name="connsiteX0" fmla="*/ 0 w 752830"/>
                <a:gd name="connsiteY0" fmla="*/ 0 h 291041"/>
                <a:gd name="connsiteX1" fmla="*/ 607310 w 752830"/>
                <a:gd name="connsiteY1" fmla="*/ 0 h 291041"/>
                <a:gd name="connsiteX2" fmla="*/ 752830 w 752830"/>
                <a:gd name="connsiteY2" fmla="*/ 145521 h 291041"/>
                <a:gd name="connsiteX3" fmla="*/ 607310 w 752830"/>
                <a:gd name="connsiteY3" fmla="*/ 291041 h 291041"/>
                <a:gd name="connsiteX4" fmla="*/ 0 w 752830"/>
                <a:gd name="connsiteY4" fmla="*/ 291041 h 291041"/>
                <a:gd name="connsiteX5" fmla="*/ 145521 w 752830"/>
                <a:gd name="connsiteY5" fmla="*/ 145521 h 291041"/>
                <a:gd name="connsiteX6" fmla="*/ 0 w 752830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830" h="291041">
                  <a:moveTo>
                    <a:pt x="0" y="0"/>
                  </a:moveTo>
                  <a:lnTo>
                    <a:pt x="607310" y="0"/>
                  </a:lnTo>
                  <a:lnTo>
                    <a:pt x="752830" y="145521"/>
                  </a:lnTo>
                  <a:lnTo>
                    <a:pt x="607310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36,8</a:t>
              </a:r>
              <a:endParaRPr lang="ru-RU" sz="1400" b="1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5546660" y="3233896"/>
              <a:ext cx="780604" cy="702048"/>
            </a:xfrm>
            <a:custGeom>
              <a:avLst/>
              <a:gdLst>
                <a:gd name="connsiteX0" fmla="*/ 0 w 655819"/>
                <a:gd name="connsiteY0" fmla="*/ 0 h 291041"/>
                <a:gd name="connsiteX1" fmla="*/ 510299 w 655819"/>
                <a:gd name="connsiteY1" fmla="*/ 0 h 291041"/>
                <a:gd name="connsiteX2" fmla="*/ 655819 w 655819"/>
                <a:gd name="connsiteY2" fmla="*/ 145521 h 291041"/>
                <a:gd name="connsiteX3" fmla="*/ 510299 w 655819"/>
                <a:gd name="connsiteY3" fmla="*/ 291041 h 291041"/>
                <a:gd name="connsiteX4" fmla="*/ 0 w 655819"/>
                <a:gd name="connsiteY4" fmla="*/ 291041 h 291041"/>
                <a:gd name="connsiteX5" fmla="*/ 145521 w 655819"/>
                <a:gd name="connsiteY5" fmla="*/ 145521 h 291041"/>
                <a:gd name="connsiteX6" fmla="*/ 0 w 655819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819" h="291041">
                  <a:moveTo>
                    <a:pt x="0" y="0"/>
                  </a:moveTo>
                  <a:lnTo>
                    <a:pt x="510299" y="0"/>
                  </a:lnTo>
                  <a:lnTo>
                    <a:pt x="655819" y="145521"/>
                  </a:lnTo>
                  <a:lnTo>
                    <a:pt x="510299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36,8</a:t>
              </a:r>
              <a:endParaRPr lang="ru-RU" sz="1400" b="1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6157676" y="3233896"/>
              <a:ext cx="896074" cy="702048"/>
            </a:xfrm>
            <a:custGeom>
              <a:avLst/>
              <a:gdLst>
                <a:gd name="connsiteX0" fmla="*/ 0 w 752830"/>
                <a:gd name="connsiteY0" fmla="*/ 0 h 291041"/>
                <a:gd name="connsiteX1" fmla="*/ 607310 w 752830"/>
                <a:gd name="connsiteY1" fmla="*/ 0 h 291041"/>
                <a:gd name="connsiteX2" fmla="*/ 752830 w 752830"/>
                <a:gd name="connsiteY2" fmla="*/ 145521 h 291041"/>
                <a:gd name="connsiteX3" fmla="*/ 607310 w 752830"/>
                <a:gd name="connsiteY3" fmla="*/ 291041 h 291041"/>
                <a:gd name="connsiteX4" fmla="*/ 0 w 752830"/>
                <a:gd name="connsiteY4" fmla="*/ 291041 h 291041"/>
                <a:gd name="connsiteX5" fmla="*/ 145521 w 752830"/>
                <a:gd name="connsiteY5" fmla="*/ 145521 h 291041"/>
                <a:gd name="connsiteX6" fmla="*/ 0 w 752830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830" h="291041">
                  <a:moveTo>
                    <a:pt x="0" y="0"/>
                  </a:moveTo>
                  <a:lnTo>
                    <a:pt x="607310" y="0"/>
                  </a:lnTo>
                  <a:lnTo>
                    <a:pt x="752830" y="145521"/>
                  </a:lnTo>
                  <a:lnTo>
                    <a:pt x="607310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36,8</a:t>
              </a:r>
              <a:endParaRPr lang="ru-RU" sz="1400" b="1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6884162" y="3233896"/>
              <a:ext cx="780604" cy="702048"/>
            </a:xfrm>
            <a:custGeom>
              <a:avLst/>
              <a:gdLst>
                <a:gd name="connsiteX0" fmla="*/ 0 w 655819"/>
                <a:gd name="connsiteY0" fmla="*/ 0 h 291041"/>
                <a:gd name="connsiteX1" fmla="*/ 510299 w 655819"/>
                <a:gd name="connsiteY1" fmla="*/ 0 h 291041"/>
                <a:gd name="connsiteX2" fmla="*/ 655819 w 655819"/>
                <a:gd name="connsiteY2" fmla="*/ 145521 h 291041"/>
                <a:gd name="connsiteX3" fmla="*/ 510299 w 655819"/>
                <a:gd name="connsiteY3" fmla="*/ 291041 h 291041"/>
                <a:gd name="connsiteX4" fmla="*/ 0 w 655819"/>
                <a:gd name="connsiteY4" fmla="*/ 291041 h 291041"/>
                <a:gd name="connsiteX5" fmla="*/ 145521 w 655819"/>
                <a:gd name="connsiteY5" fmla="*/ 145521 h 291041"/>
                <a:gd name="connsiteX6" fmla="*/ 0 w 655819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819" h="291041">
                  <a:moveTo>
                    <a:pt x="0" y="0"/>
                  </a:moveTo>
                  <a:lnTo>
                    <a:pt x="510299" y="0"/>
                  </a:lnTo>
                  <a:lnTo>
                    <a:pt x="655819" y="145521"/>
                  </a:lnTo>
                  <a:lnTo>
                    <a:pt x="510299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  </a:t>
              </a:r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36,8</a:t>
              </a:r>
              <a:endParaRPr lang="ru-RU" sz="1400" b="1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Полилиния 40"/>
            <p:cNvSpPr/>
            <p:nvPr/>
          </p:nvSpPr>
          <p:spPr>
            <a:xfrm>
              <a:off x="7495178" y="3233896"/>
              <a:ext cx="780604" cy="702048"/>
            </a:xfrm>
            <a:custGeom>
              <a:avLst/>
              <a:gdLst>
                <a:gd name="connsiteX0" fmla="*/ 0 w 655819"/>
                <a:gd name="connsiteY0" fmla="*/ 0 h 291041"/>
                <a:gd name="connsiteX1" fmla="*/ 510299 w 655819"/>
                <a:gd name="connsiteY1" fmla="*/ 0 h 291041"/>
                <a:gd name="connsiteX2" fmla="*/ 655819 w 655819"/>
                <a:gd name="connsiteY2" fmla="*/ 145521 h 291041"/>
                <a:gd name="connsiteX3" fmla="*/ 510299 w 655819"/>
                <a:gd name="connsiteY3" fmla="*/ 291041 h 291041"/>
                <a:gd name="connsiteX4" fmla="*/ 0 w 655819"/>
                <a:gd name="connsiteY4" fmla="*/ 291041 h 291041"/>
                <a:gd name="connsiteX5" fmla="*/ 145521 w 655819"/>
                <a:gd name="connsiteY5" fmla="*/ 145521 h 291041"/>
                <a:gd name="connsiteX6" fmla="*/ 0 w 655819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819" h="291041">
                  <a:moveTo>
                    <a:pt x="0" y="0"/>
                  </a:moveTo>
                  <a:lnTo>
                    <a:pt x="510299" y="0"/>
                  </a:lnTo>
                  <a:lnTo>
                    <a:pt x="655819" y="145521"/>
                  </a:lnTo>
                  <a:lnTo>
                    <a:pt x="510299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36,8</a:t>
              </a:r>
              <a:endParaRPr lang="ru-RU" sz="1400" b="1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8106195" y="3233896"/>
              <a:ext cx="752830" cy="702048"/>
            </a:xfrm>
            <a:custGeom>
              <a:avLst/>
              <a:gdLst>
                <a:gd name="connsiteX0" fmla="*/ 0 w 752830"/>
                <a:gd name="connsiteY0" fmla="*/ 0 h 291041"/>
                <a:gd name="connsiteX1" fmla="*/ 607310 w 752830"/>
                <a:gd name="connsiteY1" fmla="*/ 0 h 291041"/>
                <a:gd name="connsiteX2" fmla="*/ 752830 w 752830"/>
                <a:gd name="connsiteY2" fmla="*/ 145521 h 291041"/>
                <a:gd name="connsiteX3" fmla="*/ 607310 w 752830"/>
                <a:gd name="connsiteY3" fmla="*/ 291041 h 291041"/>
                <a:gd name="connsiteX4" fmla="*/ 0 w 752830"/>
                <a:gd name="connsiteY4" fmla="*/ 291041 h 291041"/>
                <a:gd name="connsiteX5" fmla="*/ 145521 w 752830"/>
                <a:gd name="connsiteY5" fmla="*/ 145521 h 291041"/>
                <a:gd name="connsiteX6" fmla="*/ 0 w 752830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830" h="291041">
                  <a:moveTo>
                    <a:pt x="0" y="0"/>
                  </a:moveTo>
                  <a:lnTo>
                    <a:pt x="607310" y="0"/>
                  </a:lnTo>
                  <a:lnTo>
                    <a:pt x="752830" y="145521"/>
                  </a:lnTo>
                  <a:lnTo>
                    <a:pt x="607310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36,8</a:t>
              </a:r>
              <a:endParaRPr lang="ru-RU" sz="1400" b="1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270335" y="3972488"/>
            <a:ext cx="8588690" cy="702048"/>
            <a:chOff x="270335" y="4009135"/>
            <a:chExt cx="8588690" cy="702048"/>
          </a:xfrm>
        </p:grpSpPr>
        <p:sp>
          <p:nvSpPr>
            <p:cNvPr id="43" name="Полилиния 42"/>
            <p:cNvSpPr/>
            <p:nvPr/>
          </p:nvSpPr>
          <p:spPr>
            <a:xfrm>
              <a:off x="270335" y="4009135"/>
              <a:ext cx="4719427" cy="702048"/>
            </a:xfrm>
            <a:custGeom>
              <a:avLst/>
              <a:gdLst>
                <a:gd name="connsiteX0" fmla="*/ 0 w 4719427"/>
                <a:gd name="connsiteY0" fmla="*/ 0 h 350652"/>
                <a:gd name="connsiteX1" fmla="*/ 4544101 w 4719427"/>
                <a:gd name="connsiteY1" fmla="*/ 0 h 350652"/>
                <a:gd name="connsiteX2" fmla="*/ 4719427 w 4719427"/>
                <a:gd name="connsiteY2" fmla="*/ 175326 h 350652"/>
                <a:gd name="connsiteX3" fmla="*/ 4544101 w 4719427"/>
                <a:gd name="connsiteY3" fmla="*/ 350652 h 350652"/>
                <a:gd name="connsiteX4" fmla="*/ 0 w 4719427"/>
                <a:gd name="connsiteY4" fmla="*/ 350652 h 350652"/>
                <a:gd name="connsiteX5" fmla="*/ 175326 w 4719427"/>
                <a:gd name="connsiteY5" fmla="*/ 175326 h 350652"/>
                <a:gd name="connsiteX6" fmla="*/ 0 w 4719427"/>
                <a:gd name="connsiteY6" fmla="*/ 0 h 35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19427" h="350652">
                  <a:moveTo>
                    <a:pt x="0" y="0"/>
                  </a:moveTo>
                  <a:lnTo>
                    <a:pt x="4544101" y="0"/>
                  </a:lnTo>
                  <a:lnTo>
                    <a:pt x="4719427" y="175326"/>
                  </a:lnTo>
                  <a:lnTo>
                    <a:pt x="4544101" y="350652"/>
                  </a:lnTo>
                  <a:lnTo>
                    <a:pt x="0" y="350652"/>
                  </a:lnTo>
                  <a:lnTo>
                    <a:pt x="175326" y="175326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3106" tIns="8890" rIns="175326" bIns="889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</a:pPr>
              <a:endParaRPr lang="ru-RU" sz="1100" b="0" kern="1200" dirty="0">
                <a:effectLst/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Полилиния 43"/>
            <p:cNvSpPr/>
            <p:nvPr/>
          </p:nvSpPr>
          <p:spPr>
            <a:xfrm>
              <a:off x="4820174" y="4009135"/>
              <a:ext cx="896074" cy="702048"/>
            </a:xfrm>
            <a:custGeom>
              <a:avLst/>
              <a:gdLst>
                <a:gd name="connsiteX0" fmla="*/ 0 w 752830"/>
                <a:gd name="connsiteY0" fmla="*/ 0 h 291041"/>
                <a:gd name="connsiteX1" fmla="*/ 607310 w 752830"/>
                <a:gd name="connsiteY1" fmla="*/ 0 h 291041"/>
                <a:gd name="connsiteX2" fmla="*/ 752830 w 752830"/>
                <a:gd name="connsiteY2" fmla="*/ 145521 h 291041"/>
                <a:gd name="connsiteX3" fmla="*/ 607310 w 752830"/>
                <a:gd name="connsiteY3" fmla="*/ 291041 h 291041"/>
                <a:gd name="connsiteX4" fmla="*/ 0 w 752830"/>
                <a:gd name="connsiteY4" fmla="*/ 291041 h 291041"/>
                <a:gd name="connsiteX5" fmla="*/ 145521 w 752830"/>
                <a:gd name="connsiteY5" fmla="*/ 145521 h 291041"/>
                <a:gd name="connsiteX6" fmla="*/ 0 w 752830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830" h="291041">
                  <a:moveTo>
                    <a:pt x="0" y="0"/>
                  </a:moveTo>
                  <a:lnTo>
                    <a:pt x="607310" y="0"/>
                  </a:lnTo>
                  <a:lnTo>
                    <a:pt x="752830" y="145521"/>
                  </a:lnTo>
                  <a:lnTo>
                    <a:pt x="607310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</a:pPr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723</a:t>
              </a:r>
              <a:endParaRPr lang="ru-RU" sz="1400" b="1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Полилиния 44"/>
            <p:cNvSpPr/>
            <p:nvPr/>
          </p:nvSpPr>
          <p:spPr>
            <a:xfrm>
              <a:off x="5546660" y="4009135"/>
              <a:ext cx="780604" cy="702048"/>
            </a:xfrm>
            <a:custGeom>
              <a:avLst/>
              <a:gdLst>
                <a:gd name="connsiteX0" fmla="*/ 0 w 655819"/>
                <a:gd name="connsiteY0" fmla="*/ 0 h 291041"/>
                <a:gd name="connsiteX1" fmla="*/ 510299 w 655819"/>
                <a:gd name="connsiteY1" fmla="*/ 0 h 291041"/>
                <a:gd name="connsiteX2" fmla="*/ 655819 w 655819"/>
                <a:gd name="connsiteY2" fmla="*/ 145521 h 291041"/>
                <a:gd name="connsiteX3" fmla="*/ 510299 w 655819"/>
                <a:gd name="connsiteY3" fmla="*/ 291041 h 291041"/>
                <a:gd name="connsiteX4" fmla="*/ 0 w 655819"/>
                <a:gd name="connsiteY4" fmla="*/ 291041 h 291041"/>
                <a:gd name="connsiteX5" fmla="*/ 145521 w 655819"/>
                <a:gd name="connsiteY5" fmla="*/ 145521 h 291041"/>
                <a:gd name="connsiteX6" fmla="*/ 0 w 655819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819" h="291041">
                  <a:moveTo>
                    <a:pt x="0" y="0"/>
                  </a:moveTo>
                  <a:lnTo>
                    <a:pt x="510299" y="0"/>
                  </a:lnTo>
                  <a:lnTo>
                    <a:pt x="655819" y="145521"/>
                  </a:lnTo>
                  <a:lnTo>
                    <a:pt x="510299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</a:pP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1446</a:t>
              </a:r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6157676" y="4009135"/>
              <a:ext cx="896074" cy="702048"/>
            </a:xfrm>
            <a:custGeom>
              <a:avLst/>
              <a:gdLst>
                <a:gd name="connsiteX0" fmla="*/ 0 w 752830"/>
                <a:gd name="connsiteY0" fmla="*/ 0 h 291041"/>
                <a:gd name="connsiteX1" fmla="*/ 607310 w 752830"/>
                <a:gd name="connsiteY1" fmla="*/ 0 h 291041"/>
                <a:gd name="connsiteX2" fmla="*/ 752830 w 752830"/>
                <a:gd name="connsiteY2" fmla="*/ 145521 h 291041"/>
                <a:gd name="connsiteX3" fmla="*/ 607310 w 752830"/>
                <a:gd name="connsiteY3" fmla="*/ 291041 h 291041"/>
                <a:gd name="connsiteX4" fmla="*/ 0 w 752830"/>
                <a:gd name="connsiteY4" fmla="*/ 291041 h 291041"/>
                <a:gd name="connsiteX5" fmla="*/ 145521 w 752830"/>
                <a:gd name="connsiteY5" fmla="*/ 145521 h 291041"/>
                <a:gd name="connsiteX6" fmla="*/ 0 w 752830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830" h="291041">
                  <a:moveTo>
                    <a:pt x="0" y="0"/>
                  </a:moveTo>
                  <a:lnTo>
                    <a:pt x="607310" y="0"/>
                  </a:lnTo>
                  <a:lnTo>
                    <a:pt x="752830" y="145521"/>
                  </a:lnTo>
                  <a:lnTo>
                    <a:pt x="607310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</a:pP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2169</a:t>
              </a:r>
            </a:p>
          </p:txBody>
        </p:sp>
        <p:sp>
          <p:nvSpPr>
            <p:cNvPr id="47" name="Полилиния 46"/>
            <p:cNvSpPr/>
            <p:nvPr/>
          </p:nvSpPr>
          <p:spPr>
            <a:xfrm>
              <a:off x="6884162" y="4009135"/>
              <a:ext cx="780604" cy="702048"/>
            </a:xfrm>
            <a:custGeom>
              <a:avLst/>
              <a:gdLst>
                <a:gd name="connsiteX0" fmla="*/ 0 w 655819"/>
                <a:gd name="connsiteY0" fmla="*/ 0 h 291041"/>
                <a:gd name="connsiteX1" fmla="*/ 510299 w 655819"/>
                <a:gd name="connsiteY1" fmla="*/ 0 h 291041"/>
                <a:gd name="connsiteX2" fmla="*/ 655819 w 655819"/>
                <a:gd name="connsiteY2" fmla="*/ 145521 h 291041"/>
                <a:gd name="connsiteX3" fmla="*/ 510299 w 655819"/>
                <a:gd name="connsiteY3" fmla="*/ 291041 h 291041"/>
                <a:gd name="connsiteX4" fmla="*/ 0 w 655819"/>
                <a:gd name="connsiteY4" fmla="*/ 291041 h 291041"/>
                <a:gd name="connsiteX5" fmla="*/ 145521 w 655819"/>
                <a:gd name="connsiteY5" fmla="*/ 145521 h 291041"/>
                <a:gd name="connsiteX6" fmla="*/ 0 w 655819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819" h="291041">
                  <a:moveTo>
                    <a:pt x="0" y="0"/>
                  </a:moveTo>
                  <a:lnTo>
                    <a:pt x="510299" y="0"/>
                  </a:lnTo>
                  <a:lnTo>
                    <a:pt x="655819" y="145521"/>
                  </a:lnTo>
                  <a:lnTo>
                    <a:pt x="510299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</a:pP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2892</a:t>
              </a:r>
            </a:p>
          </p:txBody>
        </p:sp>
        <p:sp>
          <p:nvSpPr>
            <p:cNvPr id="48" name="Полилиния 47"/>
            <p:cNvSpPr/>
            <p:nvPr/>
          </p:nvSpPr>
          <p:spPr>
            <a:xfrm>
              <a:off x="7495178" y="4009135"/>
              <a:ext cx="780604" cy="702048"/>
            </a:xfrm>
            <a:custGeom>
              <a:avLst/>
              <a:gdLst>
                <a:gd name="connsiteX0" fmla="*/ 0 w 655819"/>
                <a:gd name="connsiteY0" fmla="*/ 0 h 291041"/>
                <a:gd name="connsiteX1" fmla="*/ 510299 w 655819"/>
                <a:gd name="connsiteY1" fmla="*/ 0 h 291041"/>
                <a:gd name="connsiteX2" fmla="*/ 655819 w 655819"/>
                <a:gd name="connsiteY2" fmla="*/ 145521 h 291041"/>
                <a:gd name="connsiteX3" fmla="*/ 510299 w 655819"/>
                <a:gd name="connsiteY3" fmla="*/ 291041 h 291041"/>
                <a:gd name="connsiteX4" fmla="*/ 0 w 655819"/>
                <a:gd name="connsiteY4" fmla="*/ 291041 h 291041"/>
                <a:gd name="connsiteX5" fmla="*/ 145521 w 655819"/>
                <a:gd name="connsiteY5" fmla="*/ 145521 h 291041"/>
                <a:gd name="connsiteX6" fmla="*/ 0 w 655819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819" h="291041">
                  <a:moveTo>
                    <a:pt x="0" y="0"/>
                  </a:moveTo>
                  <a:lnTo>
                    <a:pt x="510299" y="0"/>
                  </a:lnTo>
                  <a:lnTo>
                    <a:pt x="655819" y="145521"/>
                  </a:lnTo>
                  <a:lnTo>
                    <a:pt x="510299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</a:pP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3615</a:t>
              </a:r>
            </a:p>
          </p:txBody>
        </p:sp>
        <p:sp>
          <p:nvSpPr>
            <p:cNvPr id="49" name="Полилиния 48"/>
            <p:cNvSpPr/>
            <p:nvPr/>
          </p:nvSpPr>
          <p:spPr>
            <a:xfrm>
              <a:off x="8106195" y="4009135"/>
              <a:ext cx="752830" cy="702048"/>
            </a:xfrm>
            <a:custGeom>
              <a:avLst/>
              <a:gdLst>
                <a:gd name="connsiteX0" fmla="*/ 0 w 752830"/>
                <a:gd name="connsiteY0" fmla="*/ 0 h 291041"/>
                <a:gd name="connsiteX1" fmla="*/ 607310 w 752830"/>
                <a:gd name="connsiteY1" fmla="*/ 0 h 291041"/>
                <a:gd name="connsiteX2" fmla="*/ 752830 w 752830"/>
                <a:gd name="connsiteY2" fmla="*/ 145521 h 291041"/>
                <a:gd name="connsiteX3" fmla="*/ 607310 w 752830"/>
                <a:gd name="connsiteY3" fmla="*/ 291041 h 291041"/>
                <a:gd name="connsiteX4" fmla="*/ 0 w 752830"/>
                <a:gd name="connsiteY4" fmla="*/ 291041 h 291041"/>
                <a:gd name="connsiteX5" fmla="*/ 145521 w 752830"/>
                <a:gd name="connsiteY5" fmla="*/ 145521 h 291041"/>
                <a:gd name="connsiteX6" fmla="*/ 0 w 752830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830" h="291041">
                  <a:moveTo>
                    <a:pt x="0" y="0"/>
                  </a:moveTo>
                  <a:lnTo>
                    <a:pt x="607310" y="0"/>
                  </a:lnTo>
                  <a:lnTo>
                    <a:pt x="752830" y="145521"/>
                  </a:lnTo>
                  <a:lnTo>
                    <a:pt x="607310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</a:pP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4338</a:t>
              </a: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270335" y="4786065"/>
            <a:ext cx="8588690" cy="719171"/>
            <a:chOff x="270335" y="4784373"/>
            <a:chExt cx="8588690" cy="719171"/>
          </a:xfrm>
        </p:grpSpPr>
        <p:sp>
          <p:nvSpPr>
            <p:cNvPr id="50" name="Полилиния 49"/>
            <p:cNvSpPr/>
            <p:nvPr/>
          </p:nvSpPr>
          <p:spPr>
            <a:xfrm>
              <a:off x="270335" y="4784373"/>
              <a:ext cx="4719427" cy="719171"/>
            </a:xfrm>
            <a:custGeom>
              <a:avLst/>
              <a:gdLst>
                <a:gd name="connsiteX0" fmla="*/ 0 w 4719427"/>
                <a:gd name="connsiteY0" fmla="*/ 0 h 350652"/>
                <a:gd name="connsiteX1" fmla="*/ 4544101 w 4719427"/>
                <a:gd name="connsiteY1" fmla="*/ 0 h 350652"/>
                <a:gd name="connsiteX2" fmla="*/ 4719427 w 4719427"/>
                <a:gd name="connsiteY2" fmla="*/ 175326 h 350652"/>
                <a:gd name="connsiteX3" fmla="*/ 4544101 w 4719427"/>
                <a:gd name="connsiteY3" fmla="*/ 350652 h 350652"/>
                <a:gd name="connsiteX4" fmla="*/ 0 w 4719427"/>
                <a:gd name="connsiteY4" fmla="*/ 350652 h 350652"/>
                <a:gd name="connsiteX5" fmla="*/ 175326 w 4719427"/>
                <a:gd name="connsiteY5" fmla="*/ 175326 h 350652"/>
                <a:gd name="connsiteX6" fmla="*/ 0 w 4719427"/>
                <a:gd name="connsiteY6" fmla="*/ 0 h 35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19427" h="350652">
                  <a:moveTo>
                    <a:pt x="0" y="0"/>
                  </a:moveTo>
                  <a:lnTo>
                    <a:pt x="4544101" y="0"/>
                  </a:lnTo>
                  <a:lnTo>
                    <a:pt x="4719427" y="175326"/>
                  </a:lnTo>
                  <a:lnTo>
                    <a:pt x="4544101" y="350652"/>
                  </a:lnTo>
                  <a:lnTo>
                    <a:pt x="0" y="350652"/>
                  </a:lnTo>
                  <a:lnTo>
                    <a:pt x="175326" y="175326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3106" tIns="8890" rIns="175326" bIns="889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b="0" kern="1200" dirty="0">
                <a:effectLst/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Полилиния 50"/>
            <p:cNvSpPr/>
            <p:nvPr/>
          </p:nvSpPr>
          <p:spPr>
            <a:xfrm>
              <a:off x="4820174" y="4784374"/>
              <a:ext cx="896074" cy="702048"/>
            </a:xfrm>
            <a:custGeom>
              <a:avLst/>
              <a:gdLst>
                <a:gd name="connsiteX0" fmla="*/ 0 w 752830"/>
                <a:gd name="connsiteY0" fmla="*/ 0 h 291041"/>
                <a:gd name="connsiteX1" fmla="*/ 607310 w 752830"/>
                <a:gd name="connsiteY1" fmla="*/ 0 h 291041"/>
                <a:gd name="connsiteX2" fmla="*/ 752830 w 752830"/>
                <a:gd name="connsiteY2" fmla="*/ 145521 h 291041"/>
                <a:gd name="connsiteX3" fmla="*/ 607310 w 752830"/>
                <a:gd name="connsiteY3" fmla="*/ 291041 h 291041"/>
                <a:gd name="connsiteX4" fmla="*/ 0 w 752830"/>
                <a:gd name="connsiteY4" fmla="*/ 291041 h 291041"/>
                <a:gd name="connsiteX5" fmla="*/ 145521 w 752830"/>
                <a:gd name="connsiteY5" fmla="*/ 145521 h 291041"/>
                <a:gd name="connsiteX6" fmla="*/ 0 w 752830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830" h="291041">
                  <a:moveTo>
                    <a:pt x="0" y="0"/>
                  </a:moveTo>
                  <a:lnTo>
                    <a:pt x="607310" y="0"/>
                  </a:lnTo>
                  <a:lnTo>
                    <a:pt x="752830" y="145521"/>
                  </a:lnTo>
                  <a:lnTo>
                    <a:pt x="607310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150</a:t>
              </a:r>
              <a:endParaRPr lang="ru-RU" sz="1400" b="1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Полилиния 51"/>
            <p:cNvSpPr/>
            <p:nvPr/>
          </p:nvSpPr>
          <p:spPr>
            <a:xfrm>
              <a:off x="5546660" y="4784374"/>
              <a:ext cx="780604" cy="702048"/>
            </a:xfrm>
            <a:custGeom>
              <a:avLst/>
              <a:gdLst>
                <a:gd name="connsiteX0" fmla="*/ 0 w 655819"/>
                <a:gd name="connsiteY0" fmla="*/ 0 h 291041"/>
                <a:gd name="connsiteX1" fmla="*/ 510299 w 655819"/>
                <a:gd name="connsiteY1" fmla="*/ 0 h 291041"/>
                <a:gd name="connsiteX2" fmla="*/ 655819 w 655819"/>
                <a:gd name="connsiteY2" fmla="*/ 145521 h 291041"/>
                <a:gd name="connsiteX3" fmla="*/ 510299 w 655819"/>
                <a:gd name="connsiteY3" fmla="*/ 291041 h 291041"/>
                <a:gd name="connsiteX4" fmla="*/ 0 w 655819"/>
                <a:gd name="connsiteY4" fmla="*/ 291041 h 291041"/>
                <a:gd name="connsiteX5" fmla="*/ 145521 w 655819"/>
                <a:gd name="connsiteY5" fmla="*/ 145521 h 291041"/>
                <a:gd name="connsiteX6" fmla="*/ 0 w 655819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819" h="291041">
                  <a:moveTo>
                    <a:pt x="0" y="0"/>
                  </a:moveTo>
                  <a:lnTo>
                    <a:pt x="510299" y="0"/>
                  </a:lnTo>
                  <a:lnTo>
                    <a:pt x="655819" y="145521"/>
                  </a:lnTo>
                  <a:lnTo>
                    <a:pt x="510299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719</a:t>
              </a:r>
              <a:endParaRPr lang="ru-RU" sz="1400" b="1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6157676" y="4784374"/>
              <a:ext cx="896074" cy="702048"/>
            </a:xfrm>
            <a:custGeom>
              <a:avLst/>
              <a:gdLst>
                <a:gd name="connsiteX0" fmla="*/ 0 w 752830"/>
                <a:gd name="connsiteY0" fmla="*/ 0 h 291041"/>
                <a:gd name="connsiteX1" fmla="*/ 607310 w 752830"/>
                <a:gd name="connsiteY1" fmla="*/ 0 h 291041"/>
                <a:gd name="connsiteX2" fmla="*/ 752830 w 752830"/>
                <a:gd name="connsiteY2" fmla="*/ 145521 h 291041"/>
                <a:gd name="connsiteX3" fmla="*/ 607310 w 752830"/>
                <a:gd name="connsiteY3" fmla="*/ 291041 h 291041"/>
                <a:gd name="connsiteX4" fmla="*/ 0 w 752830"/>
                <a:gd name="connsiteY4" fmla="*/ 291041 h 291041"/>
                <a:gd name="connsiteX5" fmla="*/ 145521 w 752830"/>
                <a:gd name="connsiteY5" fmla="*/ 145521 h 291041"/>
                <a:gd name="connsiteX6" fmla="*/ 0 w 752830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830" h="291041">
                  <a:moveTo>
                    <a:pt x="0" y="0"/>
                  </a:moveTo>
                  <a:lnTo>
                    <a:pt x="607310" y="0"/>
                  </a:lnTo>
                  <a:lnTo>
                    <a:pt x="752830" y="145521"/>
                  </a:lnTo>
                  <a:lnTo>
                    <a:pt x="607310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719</a:t>
              </a:r>
              <a:endParaRPr lang="ru-RU" sz="1400" b="1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Полилиния 53"/>
            <p:cNvSpPr/>
            <p:nvPr/>
          </p:nvSpPr>
          <p:spPr>
            <a:xfrm>
              <a:off x="6884162" y="4784374"/>
              <a:ext cx="780604" cy="702048"/>
            </a:xfrm>
            <a:custGeom>
              <a:avLst/>
              <a:gdLst>
                <a:gd name="connsiteX0" fmla="*/ 0 w 655819"/>
                <a:gd name="connsiteY0" fmla="*/ 0 h 291041"/>
                <a:gd name="connsiteX1" fmla="*/ 510299 w 655819"/>
                <a:gd name="connsiteY1" fmla="*/ 0 h 291041"/>
                <a:gd name="connsiteX2" fmla="*/ 655819 w 655819"/>
                <a:gd name="connsiteY2" fmla="*/ 145521 h 291041"/>
                <a:gd name="connsiteX3" fmla="*/ 510299 w 655819"/>
                <a:gd name="connsiteY3" fmla="*/ 291041 h 291041"/>
                <a:gd name="connsiteX4" fmla="*/ 0 w 655819"/>
                <a:gd name="connsiteY4" fmla="*/ 291041 h 291041"/>
                <a:gd name="connsiteX5" fmla="*/ 145521 w 655819"/>
                <a:gd name="connsiteY5" fmla="*/ 145521 h 291041"/>
                <a:gd name="connsiteX6" fmla="*/ 0 w 655819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819" h="291041">
                  <a:moveTo>
                    <a:pt x="0" y="0"/>
                  </a:moveTo>
                  <a:lnTo>
                    <a:pt x="510299" y="0"/>
                  </a:lnTo>
                  <a:lnTo>
                    <a:pt x="655819" y="145521"/>
                  </a:lnTo>
                  <a:lnTo>
                    <a:pt x="510299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904</a:t>
              </a:r>
              <a:endParaRPr lang="ru-RU" sz="1400" b="1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Полилиния 54"/>
            <p:cNvSpPr/>
            <p:nvPr/>
          </p:nvSpPr>
          <p:spPr>
            <a:xfrm>
              <a:off x="7495178" y="4784374"/>
              <a:ext cx="780604" cy="702048"/>
            </a:xfrm>
            <a:custGeom>
              <a:avLst/>
              <a:gdLst>
                <a:gd name="connsiteX0" fmla="*/ 0 w 655819"/>
                <a:gd name="connsiteY0" fmla="*/ 0 h 291041"/>
                <a:gd name="connsiteX1" fmla="*/ 510299 w 655819"/>
                <a:gd name="connsiteY1" fmla="*/ 0 h 291041"/>
                <a:gd name="connsiteX2" fmla="*/ 655819 w 655819"/>
                <a:gd name="connsiteY2" fmla="*/ 145521 h 291041"/>
                <a:gd name="connsiteX3" fmla="*/ 510299 w 655819"/>
                <a:gd name="connsiteY3" fmla="*/ 291041 h 291041"/>
                <a:gd name="connsiteX4" fmla="*/ 0 w 655819"/>
                <a:gd name="connsiteY4" fmla="*/ 291041 h 291041"/>
                <a:gd name="connsiteX5" fmla="*/ 145521 w 655819"/>
                <a:gd name="connsiteY5" fmla="*/ 145521 h 291041"/>
                <a:gd name="connsiteX6" fmla="*/ 0 w 655819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819" h="291041">
                  <a:moveTo>
                    <a:pt x="0" y="0"/>
                  </a:moveTo>
                  <a:lnTo>
                    <a:pt x="510299" y="0"/>
                  </a:lnTo>
                  <a:lnTo>
                    <a:pt x="655819" y="145521"/>
                  </a:lnTo>
                  <a:lnTo>
                    <a:pt x="510299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904</a:t>
              </a:r>
              <a:endParaRPr lang="ru-RU" sz="1400" b="1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Полилиния 55"/>
            <p:cNvSpPr/>
            <p:nvPr/>
          </p:nvSpPr>
          <p:spPr>
            <a:xfrm>
              <a:off x="8106195" y="4784374"/>
              <a:ext cx="752830" cy="702048"/>
            </a:xfrm>
            <a:custGeom>
              <a:avLst/>
              <a:gdLst>
                <a:gd name="connsiteX0" fmla="*/ 0 w 752830"/>
                <a:gd name="connsiteY0" fmla="*/ 0 h 291041"/>
                <a:gd name="connsiteX1" fmla="*/ 607310 w 752830"/>
                <a:gd name="connsiteY1" fmla="*/ 0 h 291041"/>
                <a:gd name="connsiteX2" fmla="*/ 752830 w 752830"/>
                <a:gd name="connsiteY2" fmla="*/ 145521 h 291041"/>
                <a:gd name="connsiteX3" fmla="*/ 607310 w 752830"/>
                <a:gd name="connsiteY3" fmla="*/ 291041 h 291041"/>
                <a:gd name="connsiteX4" fmla="*/ 0 w 752830"/>
                <a:gd name="connsiteY4" fmla="*/ 291041 h 291041"/>
                <a:gd name="connsiteX5" fmla="*/ 145521 w 752830"/>
                <a:gd name="connsiteY5" fmla="*/ 145521 h 291041"/>
                <a:gd name="connsiteX6" fmla="*/ 0 w 752830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830" h="291041">
                  <a:moveTo>
                    <a:pt x="0" y="0"/>
                  </a:moveTo>
                  <a:lnTo>
                    <a:pt x="607310" y="0"/>
                  </a:lnTo>
                  <a:lnTo>
                    <a:pt x="752830" y="145521"/>
                  </a:lnTo>
                  <a:lnTo>
                    <a:pt x="607310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904</a:t>
              </a:r>
              <a:endParaRPr lang="ru-RU" sz="1400" b="1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70335" y="237581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Уровень занятости женщин, имеющих детей дошкольного возраста</a:t>
            </a:r>
            <a:r>
              <a:rPr lang="ru-RU" sz="1200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, %</a:t>
            </a:r>
            <a:endParaRPr lang="ru-RU" sz="1200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0335" y="31783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Удельный вес численности высококвалифицированных работников в общей численности квалифицированных работников в автономном округе, </a:t>
            </a:r>
            <a:r>
              <a:rPr lang="ru-RU" sz="1200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%</a:t>
            </a:r>
            <a:endParaRPr lang="ru-RU" sz="1200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573" y="39017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Численность граждан </a:t>
            </a:r>
            <a:r>
              <a:rPr lang="ru-RU" sz="12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предпенсионного</a:t>
            </a:r>
            <a:r>
              <a:rPr lang="ru-RU" sz="12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 возраста, прошедших профессиональное обучение и получивших дополнительное профессиональное образование, </a:t>
            </a:r>
            <a:r>
              <a:rPr lang="ru-RU" sz="1200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человек </a:t>
            </a:r>
            <a:r>
              <a:rPr lang="ru-RU" sz="1000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(нарастающим </a:t>
            </a:r>
            <a:r>
              <a:rPr lang="ru-RU" sz="1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итогом)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6535" y="473234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Численность женщин, находящихся в отпуске по уходу за ребенком в возрасте до трех лет, прошедших профессиональное обучение и дополнительное профессиональное образование, 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1268536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>
            <a:extLst>
              <a:ext uri="{FF2B5EF4-FFF2-40B4-BE49-F238E27FC236}">
                <a16:creationId xmlns="" xmlns:a16="http://schemas.microsoft.com/office/drawing/2014/main" id="{027F8DED-ABDF-4062-96B2-263C340542B8}"/>
              </a:ext>
            </a:extLst>
          </p:cNvPr>
          <p:cNvGrpSpPr/>
          <p:nvPr/>
        </p:nvGrpSpPr>
        <p:grpSpPr>
          <a:xfrm>
            <a:off x="-12192" y="1174335"/>
            <a:ext cx="7859486" cy="89285"/>
            <a:chOff x="947651" y="2754884"/>
            <a:chExt cx="7257566" cy="89285"/>
          </a:xfrm>
        </p:grpSpPr>
        <p:sp>
          <p:nvSpPr>
            <p:cNvPr id="30" name="Прямоугольник 29">
              <a:extLst>
                <a:ext uri="{FF2B5EF4-FFF2-40B4-BE49-F238E27FC236}">
                  <a16:creationId xmlns="" xmlns:a16="http://schemas.microsoft.com/office/drawing/2014/main" id="{18223DB2-1937-4FB8-B66B-6003CA9703C7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="" xmlns:a16="http://schemas.microsoft.com/office/drawing/2014/main" id="{5E5A9F21-B096-473F-BF75-74072B04A96E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2" name="Title 1"/>
          <p:cNvSpPr txBox="1">
            <a:spLocks/>
          </p:cNvSpPr>
          <p:nvPr/>
        </p:nvSpPr>
        <p:spPr>
          <a:xfrm>
            <a:off x="655607" y="529805"/>
            <a:ext cx="7789145" cy="5306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Ключевые показатели национальных проектов </a:t>
            </a:r>
            <a:endParaRPr lang="ru-RU" sz="1800" b="1" dirty="0" smtClean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pPr algn="l"/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Объем 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финансирования региональных проектов (по годам)</a:t>
            </a:r>
            <a:endParaRPr lang="en-US" sz="1800" b="1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graphicFrame>
        <p:nvGraphicFramePr>
          <p:cNvPr id="16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0515020"/>
              </p:ext>
            </p:extLst>
          </p:nvPr>
        </p:nvGraphicFramePr>
        <p:xfrm>
          <a:off x="4646184" y="2065020"/>
          <a:ext cx="3919318" cy="1747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68996001"/>
              </p:ext>
            </p:extLst>
          </p:nvPr>
        </p:nvGraphicFramePr>
        <p:xfrm>
          <a:off x="187612" y="4487439"/>
          <a:ext cx="3900969" cy="1685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287203497"/>
              </p:ext>
            </p:extLst>
          </p:nvPr>
        </p:nvGraphicFramePr>
        <p:xfrm>
          <a:off x="187613" y="2042160"/>
          <a:ext cx="3990104" cy="1820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3048" y="1352447"/>
            <a:ext cx="40703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Численность граждан </a:t>
            </a:r>
            <a:r>
              <a:rPr lang="ru-RU" sz="12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предпенсионного</a:t>
            </a:r>
            <a:r>
              <a:rPr lang="ru-RU" sz="12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 возраста, прошедших профессиональное обучение и получивших дополнительное профессиональное образование, человек</a:t>
            </a:r>
            <a:endParaRPr lang="ru-RU" sz="1200" b="1" dirty="0">
              <a:solidFill>
                <a:srgbClr val="002060"/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3" name="Диаграмма 32">
            <a:extLst>
              <a:ext uri="{FF2B5EF4-FFF2-40B4-BE49-F238E27FC236}">
                <a16:creationId xmlns:a16="http://schemas.microsoft.com/office/drawing/2014/main" xmlns="" id="{0F0A72CE-D8D9-46B7-9604-4BAED476FE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3095336"/>
              </p:ext>
            </p:extLst>
          </p:nvPr>
        </p:nvGraphicFramePr>
        <p:xfrm>
          <a:off x="4323747" y="4567047"/>
          <a:ext cx="4249802" cy="1580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048" y="3807752"/>
            <a:ext cx="40703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Численность работников, прошедших опережающее профессиональное обучение  и дополнительное профессиональное образование в целях повышения производительности труда, человек </a:t>
            </a:r>
            <a:endParaRPr lang="ru-RU" sz="1200" b="1" dirty="0">
              <a:solidFill>
                <a:srgbClr val="002060"/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74438" y="1329587"/>
            <a:ext cx="40703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206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Численность женщин, находящихся в отпуске по уходу за ребенком в возрасте до трех лет, прошедших профессиональное обучение и дополнительное профессиональное образование,  человек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374438" y="4099992"/>
            <a:ext cx="40703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Объем финансирования, тыс. рублей</a:t>
            </a:r>
            <a:endParaRPr lang="ru-RU" sz="1200" b="1" dirty="0">
              <a:solidFill>
                <a:srgbClr val="002060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59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/>
                                        <p:tgtEl>
                                          <p:spTgt spid="3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350"/>
                                        <p:tgtEl>
                                          <p:spTgt spid="3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50"/>
                                        <p:tgtEl>
                                          <p:spTgt spid="3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350"/>
                                        <p:tgtEl>
                                          <p:spTgt spid="3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3" grpId="0">
        <p:bldSub>
          <a:bldChart bld="series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AutoShape 3"/>
          <p:cNvSpPr>
            <a:spLocks noChangeArrowheads="1"/>
          </p:cNvSpPr>
          <p:nvPr/>
        </p:nvSpPr>
        <p:spPr bwMode="gray">
          <a:xfrm>
            <a:off x="201221" y="1916832"/>
            <a:ext cx="6324600" cy="4926864"/>
          </a:xfrm>
          <a:prstGeom prst="rightArrow">
            <a:avLst>
              <a:gd name="adj1" fmla="val 79306"/>
              <a:gd name="adj2" fmla="val 34844"/>
            </a:avLst>
          </a:prstGeom>
          <a:gradFill rotWithShape="1">
            <a:gsLst>
              <a:gs pos="0">
                <a:schemeClr val="accent1">
                  <a:alpha val="14999"/>
                </a:schemeClr>
              </a:gs>
              <a:gs pos="100000">
                <a:schemeClr val="accent1">
                  <a:gamma/>
                  <a:tint val="5764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876" name="AutoShape 4"/>
          <p:cNvSpPr>
            <a:spLocks noChangeArrowheads="1"/>
          </p:cNvSpPr>
          <p:nvPr/>
        </p:nvSpPr>
        <p:spPr bwMode="blackWhite">
          <a:xfrm>
            <a:off x="215880" y="3774501"/>
            <a:ext cx="4347092" cy="982492"/>
          </a:xfrm>
          <a:prstGeom prst="roundRect">
            <a:avLst>
              <a:gd name="adj" fmla="val 9106"/>
            </a:avLst>
          </a:prstGeom>
          <a:solidFill>
            <a:schemeClr val="accent2">
              <a:lumMod val="60000"/>
              <a:lumOff val="4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vl="0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- повышение </a:t>
            </a:r>
            <a:r>
              <a:rPr lang="x-none" sz="1200" b="1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квалификаци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и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п</a:t>
            </a:r>
            <a:r>
              <a:rPr lang="x-none" sz="1200" b="1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о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x-none" sz="1200" b="1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имеющейся </a:t>
            </a:r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pPr lvl="0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  </a:t>
            </a:r>
            <a:r>
              <a:rPr lang="x-none" sz="1200" b="1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профессии </a:t>
            </a:r>
            <a:r>
              <a:rPr lang="x-none" sz="1200" b="1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(</a:t>
            </a:r>
            <a:r>
              <a:rPr lang="x-none" sz="1200" b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специальности</a:t>
            </a:r>
            <a:r>
              <a:rPr lang="x-none" sz="1200" b="1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)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pPr lvl="0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-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смена</a:t>
            </a:r>
            <a:r>
              <a:rPr lang="x-none" sz="1200" b="1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 имеющ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ей</a:t>
            </a:r>
            <a:r>
              <a:rPr lang="x-none" sz="1200" b="1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ся професси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и</a:t>
            </a:r>
            <a:r>
              <a:rPr lang="x-none" sz="1200" b="1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x-none" sz="1200" b="1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(</a:t>
            </a:r>
            <a:r>
              <a:rPr lang="x-none" sz="1200" b="1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специальност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и</a:t>
            </a:r>
            <a:r>
              <a:rPr lang="x-none" sz="1200" b="1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)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pPr lvl="0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-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получение </a:t>
            </a:r>
            <a:r>
              <a:rPr lang="x-none" sz="1200" b="1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професси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и</a:t>
            </a:r>
            <a:r>
              <a:rPr lang="x-none" sz="1200" b="1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x-none" sz="1200" b="1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(</a:t>
            </a:r>
            <a:r>
              <a:rPr lang="x-none" sz="1200" b="1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специальност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и</a:t>
            </a:r>
            <a:r>
              <a:rPr lang="x-none" sz="1200" b="1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)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 впервые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9877" name="AutoShape 5"/>
          <p:cNvSpPr>
            <a:spLocks noChangeArrowheads="1"/>
          </p:cNvSpPr>
          <p:nvPr/>
        </p:nvSpPr>
        <p:spPr bwMode="blackWhite">
          <a:xfrm>
            <a:off x="198118" y="4901720"/>
            <a:ext cx="4364854" cy="871537"/>
          </a:xfrm>
          <a:prstGeom prst="roundRect">
            <a:avLst>
              <a:gd name="adj" fmla="val 9106"/>
            </a:avLst>
          </a:prstGeom>
          <a:solidFill>
            <a:schemeClr val="accent4">
              <a:lumMod val="40000"/>
              <a:lumOff val="6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Формы обучения: </a:t>
            </a:r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pPr eaLnBrk="0" hangingPunct="0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очная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,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очно-заочная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, </a:t>
            </a:r>
          </a:p>
          <a:p>
            <a:pPr eaLnBrk="0" hangingPunct="0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в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том числе с применением дистанционной </a:t>
            </a:r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pPr eaLnBrk="0" hangingPunct="0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технологии 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9878" name="AutoShape 6"/>
          <p:cNvSpPr>
            <a:spLocks noChangeArrowheads="1"/>
          </p:cNvSpPr>
          <p:nvPr/>
        </p:nvSpPr>
        <p:spPr bwMode="blackWhite">
          <a:xfrm>
            <a:off x="198118" y="5900955"/>
            <a:ext cx="4373882" cy="504055"/>
          </a:xfrm>
          <a:prstGeom prst="roundRect">
            <a:avLst>
              <a:gd name="adj" fmla="val 9106"/>
            </a:avLst>
          </a:prstGeom>
          <a:solidFill>
            <a:schemeClr val="accent5">
              <a:lumMod val="40000"/>
              <a:lumOff val="6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Средний срок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обучения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– </a:t>
            </a:r>
          </a:p>
          <a:p>
            <a:pPr eaLnBrk="0" hangingPunct="0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не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более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3 месяцев, обучение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бесплатное</a:t>
            </a:r>
            <a:endParaRPr lang="en-US" sz="1200" b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02532" y="751641"/>
            <a:ext cx="7920880" cy="865752"/>
            <a:chOff x="549264" y="-61179"/>
            <a:chExt cx="7920880" cy="1247981"/>
          </a:xfrm>
        </p:grpSpPr>
        <p:sp>
          <p:nvSpPr>
            <p:cNvPr id="11" name="AutoShape 4"/>
            <p:cNvSpPr>
              <a:spLocks noChangeArrowheads="1"/>
            </p:cNvSpPr>
            <p:nvPr/>
          </p:nvSpPr>
          <p:spPr bwMode="blackWhite">
            <a:xfrm>
              <a:off x="549264" y="-61179"/>
              <a:ext cx="7920880" cy="1245594"/>
            </a:xfrm>
            <a:prstGeom prst="roundRect">
              <a:avLst>
                <a:gd name="adj" fmla="val 50000"/>
              </a:avLst>
            </a:prstGeom>
            <a:noFill/>
            <a:ln w="38100" algn="ctr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06711" y="-11080"/>
              <a:ext cx="7330578" cy="1197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accent6">
                    <a:lumMod val="75000"/>
                  </a:schemeClr>
                </a:buClr>
                <a:buSzPct val="128000"/>
              </a:pPr>
              <a:r>
                <a:rPr lang="ru-RU" sz="1600" b="1" dirty="0">
                  <a:solidFill>
                    <a:srgbClr val="002060"/>
                  </a:solidFill>
                  <a:effectLst/>
                  <a:latin typeface="Arial Black" panose="020B0A04020102020204" pitchFamily="34" charset="0"/>
                  <a:ea typeface="+mj-ea"/>
                  <a:cs typeface="+mj-cs"/>
                </a:rPr>
                <a:t>Региональный проект </a:t>
              </a:r>
            </a:p>
            <a:p>
              <a:pPr algn="ctr">
                <a:buClr>
                  <a:schemeClr val="accent6">
                    <a:lumMod val="75000"/>
                  </a:schemeClr>
                </a:buClr>
                <a:buSzPct val="128000"/>
              </a:pPr>
              <a:r>
                <a:rPr lang="ru-RU" sz="1600" b="1" dirty="0">
                  <a:solidFill>
                    <a:srgbClr val="002060"/>
                  </a:solidFill>
                  <a:effectLst/>
                  <a:latin typeface="Arial Black" panose="020B0A04020102020204" pitchFamily="34" charset="0"/>
                  <a:ea typeface="+mj-ea"/>
                  <a:cs typeface="+mj-cs"/>
                </a:rPr>
                <a:t>«Содействие занятости женщин - создание условий дошкольного образования для детей в возрасте до трех лет»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052412" y="3778335"/>
            <a:ext cx="38164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п</a:t>
            </a:r>
            <a:r>
              <a:rPr lang="ru-RU" sz="10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рофессии </a:t>
            </a:r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обучения </a:t>
            </a:r>
            <a:endParaRPr lang="ru-RU" sz="1000" b="1" dirty="0" smtClean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0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(</a:t>
            </a:r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востребованные на рынке труда):</a:t>
            </a:r>
          </a:p>
          <a:p>
            <a:pPr algn="ctr"/>
            <a:r>
              <a:rPr lang="ru-RU" sz="10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повар, делопроизводитель, кладовщик, помощник воспитателя, мастер ногтевого сервиса, парикмахер, младший воспитатель, специалист по 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кадрам </a:t>
            </a:r>
            <a:endParaRPr lang="ru-RU" sz="1000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endParaRPr lang="ru-RU" sz="1000" b="1" dirty="0" smtClean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0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востребованные </a:t>
            </a:r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программы повышения квалификации:</a:t>
            </a:r>
          </a:p>
          <a:p>
            <a:pPr algn="ctr"/>
            <a:r>
              <a:rPr lang="ru-RU" sz="10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«1С бухгалтерия» 8 версия, «1С зарплата и управление персоналом» 8 версия, «Контрактная система  в сфере закупок товаров, работ, услуг для обеспечения государственных и муниципальных нужд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»</a:t>
            </a:r>
            <a:endParaRPr lang="ru-RU" sz="1000" dirty="0"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90787" y="2240173"/>
            <a:ext cx="3816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Показатели  по </a:t>
            </a:r>
            <a:r>
              <a:rPr lang="ru-RU" sz="1200" b="1" dirty="0" err="1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профобучению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 женщин: 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1449847"/>
              </p:ext>
            </p:extLst>
          </p:nvPr>
        </p:nvGraphicFramePr>
        <p:xfrm>
          <a:off x="5200628" y="2443454"/>
          <a:ext cx="3519991" cy="1447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C7C6CE0A-E69F-4027-BF8B-B33274183080}"/>
              </a:ext>
            </a:extLst>
          </p:cNvPr>
          <p:cNvGrpSpPr/>
          <p:nvPr/>
        </p:nvGrpSpPr>
        <p:grpSpPr>
          <a:xfrm>
            <a:off x="26486" y="520467"/>
            <a:ext cx="9090880" cy="157110"/>
            <a:chOff x="947651" y="2754884"/>
            <a:chExt cx="7257566" cy="89285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5BCF956B-8B98-4760-9B8B-8D944EFE084A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16E1AAD6-6A42-4921-8BE0-C3245A6BD813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Title 1"/>
          <p:cNvSpPr txBox="1">
            <a:spLocks/>
          </p:cNvSpPr>
          <p:nvPr/>
        </p:nvSpPr>
        <p:spPr>
          <a:xfrm>
            <a:off x="14644" y="-4181"/>
            <a:ext cx="9144000" cy="5528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Национальный проект «Демография»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AutoShape 4"/>
          <p:cNvSpPr>
            <a:spLocks noChangeArrowheads="1"/>
          </p:cNvSpPr>
          <p:nvPr/>
        </p:nvSpPr>
        <p:spPr bwMode="blackWhite">
          <a:xfrm>
            <a:off x="214618" y="1916832"/>
            <a:ext cx="4357381" cy="1656184"/>
          </a:xfrm>
          <a:prstGeom prst="roundRect">
            <a:avLst>
              <a:gd name="adj" fmla="val 9106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171450" lvl="0" indent="-171450">
              <a:buFontTx/>
              <a:buChar char="-"/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AutoShape 4"/>
          <p:cNvSpPr>
            <a:spLocks noChangeArrowheads="1"/>
          </p:cNvSpPr>
          <p:nvPr/>
        </p:nvSpPr>
        <p:spPr bwMode="blackWhite">
          <a:xfrm>
            <a:off x="215879" y="2246267"/>
            <a:ext cx="4356045" cy="1386166"/>
          </a:xfrm>
          <a:prstGeom prst="roundRect">
            <a:avLst>
              <a:gd name="adj" fmla="val 9106"/>
            </a:avLst>
          </a:prstGeom>
          <a:solidFill>
            <a:schemeClr val="accent3">
              <a:lumMod val="40000"/>
              <a:lumOff val="6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Опыт организации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профобучения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женщин </a:t>
            </a:r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Югре – с 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2007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года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,</a:t>
            </a:r>
          </a:p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за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2016-2018  годы количество женщин, </a:t>
            </a:r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находящихся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 отпуске по уходу за ребенком </a:t>
            </a:r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до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достижения им 3 лет, прошедших обучение, </a:t>
            </a:r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- 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627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человек, 2019 год – 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150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женщин, </a:t>
            </a:r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уровень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трудоустройства – 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27%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29162" y="6081844"/>
            <a:ext cx="3878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Результат: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возвращение к прежней трудовой деятельности либо трудоустройство на новое рабочее место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880" y="1700808"/>
            <a:ext cx="8652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К 2024 году создано 2 469 дополнительных мест в организациях, осуществляющих образовательную деятельность по образовательным программам дошкольного образования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9543-A0AA-4EF7-9B07-6F41C4D96F3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4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C7C6CE0A-E69F-4027-BF8B-B33274183080}"/>
              </a:ext>
            </a:extLst>
          </p:cNvPr>
          <p:cNvGrpSpPr/>
          <p:nvPr/>
        </p:nvGrpSpPr>
        <p:grpSpPr>
          <a:xfrm>
            <a:off x="26560" y="1360367"/>
            <a:ext cx="9090880" cy="157110"/>
            <a:chOff x="947651" y="2754884"/>
            <a:chExt cx="7257566" cy="89285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5BCF956B-8B98-4760-9B8B-8D944EFE084A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16E1AAD6-6A42-4921-8BE0-C3245A6BD813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6773" y="97892"/>
            <a:ext cx="90908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Расчетный перечень</a:t>
            </a:r>
          </a:p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показателей национальных проектов, распределенных по административно-территориальным единицам</a:t>
            </a:r>
          </a:p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Ханты-Мансийского автономного округа – Югры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04347943"/>
              </p:ext>
            </p:extLst>
          </p:nvPr>
        </p:nvGraphicFramePr>
        <p:xfrm>
          <a:off x="251520" y="1583438"/>
          <a:ext cx="8712968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349730"/>
              </p:ext>
            </p:extLst>
          </p:nvPr>
        </p:nvGraphicFramePr>
        <p:xfrm>
          <a:off x="795385" y="1916832"/>
          <a:ext cx="7533654" cy="4732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9047"/>
                <a:gridCol w="2080676"/>
                <a:gridCol w="789047"/>
                <a:gridCol w="789553"/>
                <a:gridCol w="789553"/>
                <a:gridCol w="717684"/>
                <a:gridCol w="789047"/>
                <a:gridCol w="789047"/>
              </a:tblGrid>
              <a:tr h="16762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 п/п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Наименование административно- территориальной единицы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Значение показателя по годам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76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2019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</a:tr>
              <a:tr h="335257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Численность женщин, находящихся в отпуске по уходу за ребенком в возрасте до трех лет, прошедших профессиональное обучение и дополнительное профессиональное образование, человек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7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Белоярский район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</a:tr>
              <a:tr h="167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Березовский район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</a:tr>
              <a:tr h="167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г. Когалым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50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</a:tr>
              <a:tr h="167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г. Лангепас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</a:tr>
              <a:tr h="167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г. Мегион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50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</a:tr>
              <a:tr h="167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Кондинский район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</a:tr>
              <a:tr h="167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effectLst/>
                        </a:rPr>
                        <a:t>Нефтеюганский</a:t>
                      </a:r>
                      <a:r>
                        <a:rPr lang="ru-RU" sz="1000" dirty="0" smtClean="0">
                          <a:effectLst/>
                        </a:rPr>
                        <a:t> район  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г</a:t>
                      </a:r>
                      <a:r>
                        <a:rPr lang="ru-RU" sz="1000" dirty="0">
                          <a:effectLst/>
                        </a:rPr>
                        <a:t>. Нефтеюганск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62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62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62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</a:tr>
              <a:tr h="167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8.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err="1" smtClean="0">
                          <a:effectLst/>
                        </a:rPr>
                        <a:t>Нижневартовский</a:t>
                      </a:r>
                      <a:r>
                        <a:rPr lang="ru-RU" sz="1000" dirty="0" smtClean="0">
                          <a:effectLst/>
                        </a:rPr>
                        <a:t> район</a:t>
                      </a:r>
                      <a:endParaRPr lang="ru-RU" sz="9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г</a:t>
                      </a:r>
                      <a:r>
                        <a:rPr lang="ru-RU" sz="1000" dirty="0">
                          <a:effectLst/>
                        </a:rPr>
                        <a:t>. Нижневартовск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95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95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115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</a:tr>
              <a:tr h="167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9.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г. Нягань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</a:tr>
              <a:tr h="167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Октябрьский район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</a:tr>
              <a:tr h="167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11.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г. Покачи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</a:tr>
              <a:tr h="167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12.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г. Пыть-Ях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</a:tr>
              <a:tr h="167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13.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г. Радужный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</a:tr>
              <a:tr h="167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14.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Советский район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</a:tr>
              <a:tr h="167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15.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</a:rPr>
                        <a:t>Сургутский район и</a:t>
                      </a:r>
                      <a:endParaRPr lang="ru-RU" sz="9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г</a:t>
                      </a:r>
                      <a:r>
                        <a:rPr lang="ru-RU" sz="1000" dirty="0">
                          <a:effectLst/>
                        </a:rPr>
                        <a:t>. Сургут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43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125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125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150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139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139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</a:tr>
              <a:tr h="167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16.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г. Урай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</a:tr>
              <a:tr h="167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17.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</a:rPr>
                        <a:t>Ханты-Мансийский район</a:t>
                      </a:r>
                      <a:endParaRPr lang="ru-RU" sz="9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г</a:t>
                      </a:r>
                      <a:r>
                        <a:rPr lang="ru-RU" sz="1000" dirty="0">
                          <a:effectLst/>
                        </a:rPr>
                        <a:t>. Ханты-Мансийск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95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</a:tr>
              <a:tr h="167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18.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г. Югорск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</a:tr>
              <a:tr h="16762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ИТОГО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150</a:t>
                      </a:r>
                      <a:endParaRPr lang="ru-RU" sz="9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707</a:t>
                      </a:r>
                      <a:endParaRPr lang="ru-RU" sz="9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707</a:t>
                      </a:r>
                      <a:endParaRPr lang="ru-RU" sz="9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890</a:t>
                      </a:r>
                      <a:endParaRPr lang="ru-RU" sz="9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904</a:t>
                      </a:r>
                      <a:endParaRPr lang="ru-RU" sz="9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904</a:t>
                      </a:r>
                      <a:endParaRPr lang="ru-RU" sz="9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4661" marR="54661" marT="0" marB="0"/>
                </a:tc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2CF5A-A0D1-4FFC-86A7-88EE12B9D50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1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AutoShape 3"/>
          <p:cNvSpPr>
            <a:spLocks noChangeArrowheads="1"/>
          </p:cNvSpPr>
          <p:nvPr/>
        </p:nvSpPr>
        <p:spPr bwMode="gray">
          <a:xfrm rot="5400000">
            <a:off x="1401859" y="-614160"/>
            <a:ext cx="6324600" cy="8050088"/>
          </a:xfrm>
          <a:prstGeom prst="rightArrow">
            <a:avLst>
              <a:gd name="adj1" fmla="val 79306"/>
              <a:gd name="adj2" fmla="val 34844"/>
            </a:avLst>
          </a:prstGeom>
          <a:gradFill rotWithShape="1">
            <a:gsLst>
              <a:gs pos="0">
                <a:schemeClr val="accent1">
                  <a:alpha val="14999"/>
                </a:schemeClr>
              </a:gs>
              <a:gs pos="100000">
                <a:schemeClr val="accent1">
                  <a:gamma/>
                  <a:tint val="5764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610139" y="1080354"/>
            <a:ext cx="7920880" cy="594542"/>
            <a:chOff x="603719" y="404664"/>
            <a:chExt cx="7920880" cy="1245594"/>
          </a:xfrm>
        </p:grpSpPr>
        <p:sp>
          <p:nvSpPr>
            <p:cNvPr id="11" name="AutoShape 4"/>
            <p:cNvSpPr>
              <a:spLocks noChangeArrowheads="1"/>
            </p:cNvSpPr>
            <p:nvPr/>
          </p:nvSpPr>
          <p:spPr bwMode="blackWhite">
            <a:xfrm>
              <a:off x="603719" y="404664"/>
              <a:ext cx="7920880" cy="1245594"/>
            </a:xfrm>
            <a:prstGeom prst="roundRect">
              <a:avLst>
                <a:gd name="adj" fmla="val 50000"/>
              </a:avLst>
            </a:prstGeom>
            <a:noFill/>
            <a:ln w="38100" algn="ctr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01047" y="668265"/>
              <a:ext cx="7330578" cy="773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accent6">
                    <a:lumMod val="75000"/>
                  </a:schemeClr>
                </a:buClr>
                <a:buSzPct val="128000"/>
              </a:pPr>
              <a:r>
                <a:rPr lang="ru-RU" b="1" dirty="0">
                  <a:solidFill>
                    <a:srgbClr val="002060"/>
                  </a:solidFill>
                  <a:effectLst/>
                  <a:latin typeface="Arial Black" panose="020B0A04020102020204" pitchFamily="34" charset="0"/>
                  <a:ea typeface="+mj-ea"/>
                  <a:cs typeface="+mj-cs"/>
                </a:rPr>
                <a:t>Региональный проект </a:t>
              </a:r>
              <a:r>
                <a:rPr lang="ru-RU" b="1" dirty="0" smtClean="0">
                  <a:solidFill>
                    <a:srgbClr val="002060"/>
                  </a:solidFill>
                  <a:effectLst/>
                  <a:latin typeface="Arial Black" panose="020B0A04020102020204" pitchFamily="34" charset="0"/>
                  <a:ea typeface="+mj-ea"/>
                  <a:cs typeface="+mj-cs"/>
                </a:rPr>
                <a:t> «Старшее поколение»</a:t>
              </a:r>
              <a:endParaRPr lang="ru-RU" b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+mj-ea"/>
                <a:cs typeface="+mj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79512" y="3284984"/>
            <a:ext cx="41764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п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рофессии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обучения </a:t>
            </a:r>
            <a:endParaRPr lang="ru-RU" sz="1400" b="1" dirty="0" smtClean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(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востребованные на рынке труда):</a:t>
            </a:r>
          </a:p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Оператор, делопроизводитель, охранник, тракторист, повар, кладовщик, секретарь, слесарь, плотник, швея, слесарь-сантехник, контролер-кассир, архивариус</a:t>
            </a:r>
          </a:p>
          <a:p>
            <a:pPr algn="ctr"/>
            <a:endParaRPr lang="ru-RU" sz="1400" b="1" dirty="0" smtClean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востребованные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программы повышения квалификации:</a:t>
            </a:r>
          </a:p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«1С бухгалтерия» 8 версия, инженер по охране труда, «Контрактная система в сфере закупок товаров, работ, услуг для обеспечения государственных и муниципальных нужд»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45243" y="4077072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Показатели  по </a:t>
            </a:r>
            <a:r>
              <a:rPr lang="ru-RU" sz="1200" b="1" dirty="0" err="1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профобучению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граждан </a:t>
            </a:r>
            <a:r>
              <a:rPr lang="ru-RU" sz="1200" b="1" dirty="0" err="1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предпенсионного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 возраста: 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77714670"/>
              </p:ext>
            </p:extLst>
          </p:nvPr>
        </p:nvGraphicFramePr>
        <p:xfrm>
          <a:off x="4871876" y="4437112"/>
          <a:ext cx="4008760" cy="2268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457335" y="1791971"/>
            <a:ext cx="8229329" cy="1345467"/>
            <a:chOff x="458176" y="1590370"/>
            <a:chExt cx="8229329" cy="1456006"/>
          </a:xfrm>
        </p:grpSpPr>
        <p:sp>
          <p:nvSpPr>
            <p:cNvPr id="79876" name="AutoShape 4"/>
            <p:cNvSpPr>
              <a:spLocks noChangeArrowheads="1"/>
            </p:cNvSpPr>
            <p:nvPr/>
          </p:nvSpPr>
          <p:spPr bwMode="blackWhite">
            <a:xfrm>
              <a:off x="458176" y="1590370"/>
              <a:ext cx="8229329" cy="1440159"/>
            </a:xfrm>
            <a:prstGeom prst="roundRect">
              <a:avLst>
                <a:gd name="adj" fmla="val 9106"/>
              </a:avLst>
            </a:prstGeom>
            <a:solidFill>
              <a:schemeClr val="accent2"/>
            </a:soli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lvl="0"/>
              <a:endParaRPr lang="ru-RU" sz="1600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58177" y="1614210"/>
              <a:ext cx="8229328" cy="14321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sz="1600" b="1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Ключевое мероприятие проекта </a:t>
              </a:r>
              <a:r>
                <a:rPr lang="ru-RU" sz="1600" b="1" dirty="0" smtClean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– профессиональное обучение </a:t>
              </a:r>
              <a:r>
                <a:rPr lang="ru-RU" sz="1600" b="1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и </a:t>
              </a:r>
              <a:r>
                <a:rPr lang="ru-RU" sz="1600" b="1" dirty="0" smtClean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дополнительное </a:t>
              </a:r>
              <a:r>
                <a:rPr lang="ru-RU" sz="1600" b="1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профессиональное </a:t>
              </a:r>
              <a:r>
                <a:rPr lang="ru-RU" sz="1600" b="1" dirty="0" smtClean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образование </a:t>
              </a:r>
              <a:r>
                <a:rPr lang="ru-RU" sz="1600" b="1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граждан </a:t>
              </a:r>
              <a:r>
                <a:rPr lang="ru-RU" sz="1600" b="1" dirty="0" err="1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предпенсионного</a:t>
              </a:r>
              <a:r>
                <a:rPr lang="ru-RU" sz="1600" b="1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 </a:t>
              </a:r>
              <a:r>
                <a:rPr lang="ru-RU" sz="1600" b="1" dirty="0" smtClean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возраста </a:t>
              </a:r>
              <a:r>
                <a:rPr lang="ru-RU" sz="1600" b="1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(за 5 лет до наступления </a:t>
              </a:r>
              <a:r>
                <a:rPr lang="ru-RU" sz="1600" b="1" dirty="0" smtClean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возраста</a:t>
              </a:r>
              <a:r>
                <a:rPr lang="ru-RU" sz="1600" b="1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, дающего право на </a:t>
              </a:r>
              <a:r>
                <a:rPr lang="ru-RU" sz="1600" b="1" dirty="0" smtClean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страховую пенсию </a:t>
              </a:r>
              <a:r>
                <a:rPr lang="ru-RU" sz="1600" b="1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по старости, в том числе </a:t>
              </a:r>
              <a:r>
                <a:rPr lang="ru-RU" sz="1600" b="1" dirty="0" smtClean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назначаемую </a:t>
              </a:r>
              <a:r>
                <a:rPr lang="ru-RU" sz="1600" b="1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досрочно</a:t>
              </a:r>
              <a:r>
                <a:rPr lang="ru-RU" sz="1600" b="1" dirty="0" smtClean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)</a:t>
              </a:r>
              <a:endParaRPr lang="ru-RU" sz="1600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C7C6CE0A-E69F-4027-BF8B-B33274183080}"/>
              </a:ext>
            </a:extLst>
          </p:cNvPr>
          <p:cNvGrpSpPr/>
          <p:nvPr/>
        </p:nvGrpSpPr>
        <p:grpSpPr>
          <a:xfrm>
            <a:off x="26486" y="777929"/>
            <a:ext cx="9090880" cy="157110"/>
            <a:chOff x="947651" y="2754884"/>
            <a:chExt cx="7257566" cy="89285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5BCF956B-8B98-4760-9B8B-8D944EFE084A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16E1AAD6-6A42-4921-8BE0-C3245A6BD813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0" y="111229"/>
            <a:ext cx="9144000" cy="6666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Национальный проект «Демография»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756" y="3212976"/>
            <a:ext cx="430493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В 2019 году пройдут обучение 723 гражданина </a:t>
            </a:r>
            <a:r>
              <a:rPr lang="ru-RU" sz="1500" dirty="0" err="1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предпенсионного</a:t>
            </a:r>
            <a:r>
              <a:rPr lang="ru-RU" sz="15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возраста</a:t>
            </a:r>
            <a:endParaRPr lang="ru-RU" sz="15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9543-A0AA-4EF7-9B07-6F41C4D96F3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9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C7C6CE0A-E69F-4027-BF8B-B33274183080}"/>
              </a:ext>
            </a:extLst>
          </p:cNvPr>
          <p:cNvGrpSpPr/>
          <p:nvPr/>
        </p:nvGrpSpPr>
        <p:grpSpPr>
          <a:xfrm>
            <a:off x="26560" y="1360367"/>
            <a:ext cx="9090880" cy="157110"/>
            <a:chOff x="947651" y="2754884"/>
            <a:chExt cx="7257566" cy="89285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5BCF956B-8B98-4760-9B8B-8D944EFE084A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16E1AAD6-6A42-4921-8BE0-C3245A6BD813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6773" y="97892"/>
            <a:ext cx="90908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Расчетный перечень</a:t>
            </a:r>
          </a:p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показателей национальных проектов, распределенных по административно-территориальным единицам</a:t>
            </a:r>
          </a:p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Ханты-Мансийского автономного округа – Югры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151019"/>
              </p:ext>
            </p:extLst>
          </p:nvPr>
        </p:nvGraphicFramePr>
        <p:xfrm>
          <a:off x="745702" y="1600195"/>
          <a:ext cx="7652595" cy="44604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4203"/>
                <a:gridCol w="2247130"/>
                <a:gridCol w="852171"/>
                <a:gridCol w="774552"/>
                <a:gridCol w="852718"/>
                <a:gridCol w="774552"/>
                <a:gridCol w="775098"/>
                <a:gridCol w="852171"/>
              </a:tblGrid>
              <a:tr h="362077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Численность граждан </a:t>
                      </a:r>
                      <a:r>
                        <a:rPr lang="ru-RU" sz="1000" dirty="0" err="1">
                          <a:effectLst/>
                        </a:rPr>
                        <a:t>предпенсионного</a:t>
                      </a:r>
                      <a:r>
                        <a:rPr lang="ru-RU" sz="1000" dirty="0">
                          <a:effectLst/>
                        </a:rPr>
                        <a:t> возраста, прошедших профессиональное обучение и получивших дополнительное профессиональное образование, человек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2019  год</a:t>
                      </a: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2020 год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2021 год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2022 год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2023 год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2024 год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</a:tr>
              <a:tr h="181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Белоярский район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</a:tr>
              <a:tr h="181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Березовский район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</a:tr>
              <a:tr h="181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г. Когалым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</a:tr>
              <a:tr h="181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г. Лангепас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</a:tr>
              <a:tr h="181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г. Мегион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8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8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8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8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8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</a:tr>
              <a:tr h="181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Кондинский район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</a:tr>
              <a:tr h="181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7.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Нефтеюганский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smtClean="0">
                          <a:effectLst/>
                        </a:rPr>
                        <a:t>район 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г. Нефтеюганск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62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</a:tr>
              <a:tr h="181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8.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Нижневартовский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smtClean="0">
                          <a:effectLst/>
                        </a:rPr>
                        <a:t>район 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г. Нижневартовск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115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</a:tr>
              <a:tr h="181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9.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г. Нягань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</a:tr>
              <a:tr h="181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Октябрьский район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</a:tr>
              <a:tr h="181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11.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г. Покачи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</a:tr>
              <a:tr h="181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12.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г. Пыть-Ях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</a:tr>
              <a:tr h="181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13.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г. Радужный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</a:tr>
              <a:tr h="181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14.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Советский район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7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7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7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7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7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</a:tr>
              <a:tr h="181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15.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Сургутский </a:t>
                      </a:r>
                      <a:r>
                        <a:rPr lang="ru-RU" sz="1000" dirty="0" smtClean="0">
                          <a:effectLst/>
                        </a:rPr>
                        <a:t>район и г. Сургут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145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</a:tr>
              <a:tr h="181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16.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г. Урай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</a:tr>
              <a:tr h="181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17.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Ханты-Мансийский </a:t>
                      </a:r>
                      <a:r>
                        <a:rPr lang="ru-RU" sz="1000" dirty="0" smtClean="0">
                          <a:effectLst/>
                        </a:rPr>
                        <a:t>район 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г. Ханты-Мансийск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75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</a:tr>
              <a:tr h="181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18.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г. Югорск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</a:tr>
              <a:tr h="18103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ИТОГО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723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202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202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202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202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202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2CF5A-A0D1-4FFC-86A7-88EE12B9D50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5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21467" y="3678791"/>
            <a:ext cx="2163763" cy="2857501"/>
            <a:chOff x="1092200" y="2347912"/>
            <a:chExt cx="2163763" cy="2857501"/>
          </a:xfrm>
        </p:grpSpPr>
        <p:sp>
          <p:nvSpPr>
            <p:cNvPr id="93231" name="AutoShape 47"/>
            <p:cNvSpPr>
              <a:spLocks noChangeArrowheads="1"/>
            </p:cNvSpPr>
            <p:nvPr/>
          </p:nvSpPr>
          <p:spPr bwMode="gray">
            <a:xfrm>
              <a:off x="1092200" y="2347912"/>
              <a:ext cx="2163763" cy="2857501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>
              <a:prstShdw prst="shdw12">
                <a:srgbClr val="000000">
                  <a:alpha val="50000"/>
                </a:srgbClr>
              </a:prst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234" name="AutoShape 50"/>
            <p:cNvSpPr>
              <a:spLocks noChangeArrowheads="1"/>
            </p:cNvSpPr>
            <p:nvPr/>
          </p:nvSpPr>
          <p:spPr bwMode="gray">
            <a:xfrm>
              <a:off x="1143000" y="2378075"/>
              <a:ext cx="2070100" cy="7080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956979" y="3374669"/>
            <a:ext cx="2098675" cy="3108573"/>
            <a:chOff x="973649" y="2556790"/>
            <a:chExt cx="2098675" cy="310857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3232" name="AutoShape 48"/>
            <p:cNvSpPr>
              <a:spLocks noChangeArrowheads="1"/>
            </p:cNvSpPr>
            <p:nvPr/>
          </p:nvSpPr>
          <p:spPr bwMode="gray">
            <a:xfrm>
              <a:off x="973649" y="2892000"/>
              <a:ext cx="2098675" cy="2773363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3235" name="Group 51"/>
            <p:cNvGrpSpPr>
              <a:grpSpLocks/>
            </p:cNvGrpSpPr>
            <p:nvPr/>
          </p:nvGrpSpPr>
          <p:grpSpPr bwMode="auto">
            <a:xfrm>
              <a:off x="1708727" y="2556790"/>
              <a:ext cx="621762" cy="622725"/>
              <a:chOff x="1156" y="1119"/>
              <a:chExt cx="646" cy="647"/>
            </a:xfrm>
            <a:grpFill/>
          </p:grpSpPr>
          <p:sp>
            <p:nvSpPr>
              <p:cNvPr id="93237" name="Oval 53"/>
              <p:cNvSpPr>
                <a:spLocks noChangeArrowheads="1"/>
              </p:cNvSpPr>
              <p:nvPr/>
            </p:nvSpPr>
            <p:spPr bwMode="gray">
              <a:xfrm>
                <a:off x="1156" y="1119"/>
                <a:ext cx="646" cy="647"/>
              </a:xfrm>
              <a:prstGeom prst="ellipse">
                <a:avLst/>
              </a:prstGeom>
              <a:grpFill/>
              <a:ln w="9525" algn="ctr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3238" name="Oval 54"/>
              <p:cNvSpPr>
                <a:spLocks noChangeArrowheads="1"/>
              </p:cNvSpPr>
              <p:nvPr/>
            </p:nvSpPr>
            <p:spPr bwMode="gray">
              <a:xfrm>
                <a:off x="1164" y="1119"/>
                <a:ext cx="631" cy="631"/>
              </a:xfrm>
              <a:prstGeom prst="ellipse">
                <a:avLst/>
              </a:prstGeom>
              <a:grpFill/>
              <a:ln w="9525" algn="ctr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93241" name="Text Box 57"/>
            <p:cNvSpPr txBox="1">
              <a:spLocks noChangeArrowheads="1"/>
            </p:cNvSpPr>
            <p:nvPr/>
          </p:nvSpPr>
          <p:spPr bwMode="gray">
            <a:xfrm>
              <a:off x="1846980" y="2639552"/>
              <a:ext cx="354013" cy="45720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rgbClr val="352973"/>
                  </a:solidFill>
                </a:rPr>
                <a:t>1</a:t>
              </a:r>
            </a:p>
          </p:txBody>
        </p:sp>
        <p:sp>
          <p:nvSpPr>
            <p:cNvPr id="93242" name="Text Box 58"/>
            <p:cNvSpPr txBox="1">
              <a:spLocks noChangeArrowheads="1"/>
            </p:cNvSpPr>
            <p:nvPr/>
          </p:nvSpPr>
          <p:spPr bwMode="gray">
            <a:xfrm>
              <a:off x="1006119" y="3110389"/>
              <a:ext cx="2057400" cy="2462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1400" b="1" dirty="0" err="1" smtClean="0">
                  <a:solidFill>
                    <a:srgbClr val="000066"/>
                  </a:solidFill>
                  <a:latin typeface="Arial Black" panose="020B0A04020102020204" pitchFamily="34" charset="0"/>
                </a:rPr>
                <a:t>Профобучение</a:t>
              </a:r>
              <a:r>
                <a:rPr lang="ru-RU" sz="1400" b="1" dirty="0" smtClean="0">
                  <a:solidFill>
                    <a:srgbClr val="000066"/>
                  </a:solidFill>
                  <a:latin typeface="Arial Black" panose="020B0A04020102020204" pitchFamily="34" charset="0"/>
                </a:rPr>
                <a:t> работников предприятий – участников портфеля проектов «Повышение производительности труда и поддержка занятости»</a:t>
              </a:r>
              <a:endParaRPr lang="ru-RU" sz="1400" b="1" dirty="0">
                <a:solidFill>
                  <a:srgbClr val="000066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93243" name="AutoShape 59"/>
          <p:cNvSpPr>
            <a:spLocks noChangeArrowheads="1"/>
          </p:cNvSpPr>
          <p:nvPr/>
        </p:nvSpPr>
        <p:spPr bwMode="gray">
          <a:xfrm>
            <a:off x="5845546" y="2769018"/>
            <a:ext cx="2163763" cy="28575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B59F43"/>
              </a:gs>
              <a:gs pos="100000">
                <a:srgbClr val="8F8849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prstShdw prst="shdw11">
              <a:srgbClr val="000000"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3244" name="AutoShape 60"/>
          <p:cNvSpPr>
            <a:spLocks noChangeArrowheads="1"/>
          </p:cNvSpPr>
          <p:nvPr/>
        </p:nvSpPr>
        <p:spPr bwMode="gray">
          <a:xfrm>
            <a:off x="5876572" y="2799718"/>
            <a:ext cx="2098675" cy="280352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93247" name="Group 63"/>
          <p:cNvGrpSpPr>
            <a:grpSpLocks/>
          </p:cNvGrpSpPr>
          <p:nvPr/>
        </p:nvGrpSpPr>
        <p:grpSpPr bwMode="auto">
          <a:xfrm>
            <a:off x="6605528" y="2315156"/>
            <a:ext cx="642937" cy="642937"/>
            <a:chOff x="1289" y="582"/>
            <a:chExt cx="668" cy="668"/>
          </a:xfrm>
        </p:grpSpPr>
        <p:sp>
          <p:nvSpPr>
            <p:cNvPr id="93248" name="Oval 64"/>
            <p:cNvSpPr>
              <a:spLocks noChangeArrowheads="1"/>
            </p:cNvSpPr>
            <p:nvPr/>
          </p:nvSpPr>
          <p:spPr bwMode="gray">
            <a:xfrm>
              <a:off x="1289" y="582"/>
              <a:ext cx="668" cy="668"/>
            </a:xfrm>
            <a:prstGeom prst="ellipse">
              <a:avLst/>
            </a:prstGeom>
            <a:solidFill>
              <a:srgbClr val="333333"/>
            </a:solidFill>
            <a:ln w="38100" algn="ctr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3249" name="Oval 65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3250" name="Oval 66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93253" name="Text Box 69"/>
          <p:cNvSpPr txBox="1">
            <a:spLocks noChangeArrowheads="1"/>
          </p:cNvSpPr>
          <p:nvPr/>
        </p:nvSpPr>
        <p:spPr bwMode="gray">
          <a:xfrm>
            <a:off x="6741111" y="241690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352973"/>
                </a:solidFill>
              </a:rPr>
              <a:t>3</a:t>
            </a:r>
          </a:p>
        </p:txBody>
      </p:sp>
      <p:sp>
        <p:nvSpPr>
          <p:cNvPr id="93254" name="Text Box 70"/>
          <p:cNvSpPr txBox="1">
            <a:spLocks noChangeArrowheads="1"/>
          </p:cNvSpPr>
          <p:nvPr/>
        </p:nvSpPr>
        <p:spPr bwMode="gray">
          <a:xfrm>
            <a:off x="5892800" y="3020327"/>
            <a:ext cx="2057400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Arial Black" panose="020B0A04020102020204" pitchFamily="34" charset="0"/>
              </a:rPr>
              <a:t>Итоги  </a:t>
            </a:r>
            <a:r>
              <a:rPr lang="ru-RU" sz="1400" b="1" dirty="0">
                <a:solidFill>
                  <a:srgbClr val="000066"/>
                </a:solidFill>
                <a:latin typeface="Arial Black" panose="020B0A04020102020204" pitchFamily="34" charset="0"/>
              </a:rPr>
              <a:t>2019 </a:t>
            </a:r>
            <a:r>
              <a:rPr lang="ru-RU" sz="1400" b="1" dirty="0" smtClean="0">
                <a:solidFill>
                  <a:srgbClr val="000066"/>
                </a:solidFill>
                <a:latin typeface="Arial Black" panose="020B0A04020102020204" pitchFamily="34" charset="0"/>
              </a:rPr>
              <a:t>года: </a:t>
            </a:r>
            <a:r>
              <a:rPr lang="ru-RU" sz="1400" b="1" dirty="0" err="1" smtClean="0">
                <a:solidFill>
                  <a:srgbClr val="000066"/>
                </a:solidFill>
                <a:latin typeface="Arial Black" panose="020B0A04020102020204" pitchFamily="34" charset="0"/>
              </a:rPr>
              <a:t>профобучение</a:t>
            </a:r>
            <a:r>
              <a:rPr lang="ru-RU" sz="1400" b="1" dirty="0" smtClean="0">
                <a:solidFill>
                  <a:srgbClr val="000066"/>
                </a:solidFill>
                <a:latin typeface="Arial Black" panose="020B0A04020102020204" pitchFamily="34" charset="0"/>
              </a:rPr>
              <a:t> </a:t>
            </a:r>
            <a:r>
              <a:rPr lang="ru-RU" sz="1400" b="1" dirty="0">
                <a:solidFill>
                  <a:srgbClr val="000066"/>
                </a:solidFill>
                <a:latin typeface="Arial Black" panose="020B0A04020102020204" pitchFamily="34" charset="0"/>
              </a:rPr>
              <a:t>более 70 работников предприятий, </a:t>
            </a:r>
            <a:endParaRPr lang="ru-RU" sz="1400" b="1" dirty="0" smtClean="0">
              <a:solidFill>
                <a:srgbClr val="000066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с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2020 года ежегодно 50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человек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3255" name="AutoShape 71"/>
          <p:cNvSpPr>
            <a:spLocks noChangeArrowheads="1"/>
          </p:cNvSpPr>
          <p:nvPr/>
        </p:nvSpPr>
        <p:spPr bwMode="gray">
          <a:xfrm>
            <a:off x="3417386" y="3188716"/>
            <a:ext cx="2163763" cy="28575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34B034"/>
              </a:gs>
              <a:gs pos="100000">
                <a:srgbClr val="3F8B4A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3256" name="AutoShape 72"/>
          <p:cNvSpPr>
            <a:spLocks noChangeArrowheads="1"/>
          </p:cNvSpPr>
          <p:nvPr/>
        </p:nvSpPr>
        <p:spPr bwMode="gray">
          <a:xfrm>
            <a:off x="3464718" y="3216057"/>
            <a:ext cx="2098675" cy="28035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93260" name="Oval 76"/>
          <p:cNvSpPr>
            <a:spLocks noChangeArrowheads="1"/>
          </p:cNvSpPr>
          <p:nvPr/>
        </p:nvSpPr>
        <p:spPr bwMode="gray">
          <a:xfrm>
            <a:off x="4229100" y="2843846"/>
            <a:ext cx="622300" cy="622300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93261" name="Oval 77"/>
          <p:cNvSpPr>
            <a:spLocks noChangeArrowheads="1"/>
          </p:cNvSpPr>
          <p:nvPr/>
        </p:nvSpPr>
        <p:spPr bwMode="gray">
          <a:xfrm>
            <a:off x="4222004" y="2849418"/>
            <a:ext cx="608013" cy="608013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93264" name="Text Box 80"/>
          <p:cNvSpPr txBox="1">
            <a:spLocks noChangeArrowheads="1"/>
          </p:cNvSpPr>
          <p:nvPr/>
        </p:nvSpPr>
        <p:spPr bwMode="gray">
          <a:xfrm>
            <a:off x="4359616" y="293196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352973"/>
                </a:solidFill>
              </a:rPr>
              <a:t>2</a:t>
            </a:r>
          </a:p>
        </p:txBody>
      </p:sp>
      <p:sp>
        <p:nvSpPr>
          <p:cNvPr id="93265" name="Text Box 81"/>
          <p:cNvSpPr txBox="1">
            <a:spLocks noChangeArrowheads="1"/>
          </p:cNvSpPr>
          <p:nvPr/>
        </p:nvSpPr>
        <p:spPr bwMode="gray">
          <a:xfrm>
            <a:off x="3474160" y="3601803"/>
            <a:ext cx="2057400" cy="2031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1400" b="1" dirty="0" smtClean="0">
                <a:solidFill>
                  <a:srgbClr val="00006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Обучение работников  профессиям, компетенциям и навыкам, необходимым для повышения производительности труда</a:t>
            </a:r>
            <a:endParaRPr lang="en-US" sz="1400" b="1" dirty="0">
              <a:solidFill>
                <a:srgbClr val="000066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26244" y="-387424"/>
            <a:ext cx="9010251" cy="15841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Национальный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проект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«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Повышение производительности труда и поддержка занятости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xmlns="" id="{C7C6CE0A-E69F-4027-BF8B-B33274183080}"/>
              </a:ext>
            </a:extLst>
          </p:cNvPr>
          <p:cNvGrpSpPr/>
          <p:nvPr/>
        </p:nvGrpSpPr>
        <p:grpSpPr>
          <a:xfrm>
            <a:off x="26243" y="1223070"/>
            <a:ext cx="9010251" cy="89285"/>
            <a:chOff x="947651" y="2754884"/>
            <a:chExt cx="7257566" cy="89285"/>
          </a:xfrm>
        </p:grpSpPr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xmlns="" id="{5BCF956B-8B98-4760-9B8B-8D944EFE084A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xmlns="" id="{16E1AAD6-6A42-4921-8BE0-C3245A6BD813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579810" y="1457308"/>
            <a:ext cx="7920880" cy="864855"/>
            <a:chOff x="549264" y="27314"/>
            <a:chExt cx="7920880" cy="1246686"/>
          </a:xfrm>
        </p:grpSpPr>
        <p:sp>
          <p:nvSpPr>
            <p:cNvPr id="43" name="AutoShape 4"/>
            <p:cNvSpPr>
              <a:spLocks noChangeArrowheads="1"/>
            </p:cNvSpPr>
            <p:nvPr/>
          </p:nvSpPr>
          <p:spPr bwMode="blackWhite">
            <a:xfrm>
              <a:off x="549264" y="28406"/>
              <a:ext cx="7920880" cy="1245594"/>
            </a:xfrm>
            <a:prstGeom prst="roundRect">
              <a:avLst>
                <a:gd name="adj" fmla="val 50000"/>
              </a:avLst>
            </a:prstGeom>
            <a:noFill/>
            <a:ln w="38100" algn="ctr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06711" y="27314"/>
              <a:ext cx="7330578" cy="1197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accent6">
                    <a:lumMod val="75000"/>
                  </a:schemeClr>
                </a:buClr>
                <a:buSzPct val="128000"/>
              </a:pPr>
              <a:r>
                <a:rPr lang="ru-RU" sz="1600" dirty="0" smtClean="0">
                  <a:solidFill>
                    <a:srgbClr val="000066"/>
                  </a:solidFill>
                  <a:latin typeface="Arial Black" panose="020B0A04020102020204" pitchFamily="34" charset="0"/>
                </a:rPr>
                <a:t>Региональный </a:t>
              </a:r>
              <a:r>
                <a:rPr lang="ru-RU" sz="1600" dirty="0">
                  <a:solidFill>
                    <a:srgbClr val="000066"/>
                  </a:solidFill>
                  <a:latin typeface="Arial Black" panose="020B0A04020102020204" pitchFamily="34" charset="0"/>
                </a:rPr>
                <a:t>проект «Поддержка занятости и повышение эффективности рынка труда для обеспечения роста производительности труда»</a:t>
              </a:r>
              <a:endParaRPr lang="ru-RU" sz="1600" b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+mj-ea"/>
                <a:cs typeface="+mj-cs"/>
              </a:endParaRPr>
            </a:p>
          </p:txBody>
        </p:sp>
      </p:grp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9543-A0AA-4EF7-9B07-6F41C4D96F3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6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AutoShape 3"/>
          <p:cNvSpPr>
            <a:spLocks noChangeArrowheads="1"/>
          </p:cNvSpPr>
          <p:nvPr/>
        </p:nvSpPr>
        <p:spPr bwMode="gray">
          <a:xfrm>
            <a:off x="269277" y="1700808"/>
            <a:ext cx="6099324" cy="5112568"/>
          </a:xfrm>
          <a:prstGeom prst="rightArrow">
            <a:avLst>
              <a:gd name="adj1" fmla="val 79306"/>
              <a:gd name="adj2" fmla="val 34844"/>
            </a:avLst>
          </a:prstGeom>
          <a:gradFill rotWithShape="1">
            <a:gsLst>
              <a:gs pos="0">
                <a:schemeClr val="accent1">
                  <a:alpha val="14999"/>
                </a:schemeClr>
              </a:gs>
              <a:gs pos="100000">
                <a:schemeClr val="accent1">
                  <a:gamma/>
                  <a:tint val="5764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876" name="AutoShape 4"/>
          <p:cNvSpPr>
            <a:spLocks noChangeArrowheads="1"/>
          </p:cNvSpPr>
          <p:nvPr/>
        </p:nvSpPr>
        <p:spPr bwMode="blackWhite">
          <a:xfrm>
            <a:off x="1019652" y="2557463"/>
            <a:ext cx="3810000" cy="871537"/>
          </a:xfrm>
          <a:prstGeom prst="roundRect">
            <a:avLst>
              <a:gd name="adj" fmla="val 9106"/>
            </a:avLst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1400" b="1" dirty="0">
                <a:solidFill>
                  <a:srgbClr val="000066"/>
                </a:solidFill>
              </a:rPr>
              <a:t>О</a:t>
            </a:r>
            <a:r>
              <a:rPr lang="ru-RU" sz="1400" b="1" dirty="0" smtClean="0">
                <a:solidFill>
                  <a:srgbClr val="000066"/>
                </a:solidFill>
              </a:rPr>
              <a:t>беспечение </a:t>
            </a:r>
            <a:r>
              <a:rPr lang="ru-RU" sz="1400" b="1" dirty="0">
                <a:solidFill>
                  <a:srgbClr val="000066"/>
                </a:solidFill>
              </a:rPr>
              <a:t>качества </a:t>
            </a:r>
            <a:endParaRPr lang="ru-RU" sz="1400" b="1" dirty="0" smtClean="0">
              <a:solidFill>
                <a:srgbClr val="000066"/>
              </a:solidFill>
            </a:endParaRPr>
          </a:p>
          <a:p>
            <a:pPr algn="ctr" eaLnBrk="0" hangingPunct="0"/>
            <a:r>
              <a:rPr lang="ru-RU" sz="1400" b="1" dirty="0" smtClean="0">
                <a:solidFill>
                  <a:srgbClr val="000066"/>
                </a:solidFill>
              </a:rPr>
              <a:t>и </a:t>
            </a:r>
            <a:r>
              <a:rPr lang="ru-RU" sz="1400" b="1" dirty="0">
                <a:solidFill>
                  <a:srgbClr val="000066"/>
                </a:solidFill>
              </a:rPr>
              <a:t>эффективности взаимодействия </a:t>
            </a:r>
            <a:endParaRPr lang="ru-RU" sz="1400" b="1" dirty="0" smtClean="0">
              <a:solidFill>
                <a:srgbClr val="000066"/>
              </a:solidFill>
            </a:endParaRPr>
          </a:p>
          <a:p>
            <a:pPr algn="ctr" eaLnBrk="0" hangingPunct="0"/>
            <a:r>
              <a:rPr lang="ru-RU" sz="1400" b="1" dirty="0" smtClean="0">
                <a:solidFill>
                  <a:srgbClr val="000066"/>
                </a:solidFill>
              </a:rPr>
              <a:t>с </a:t>
            </a:r>
            <a:r>
              <a:rPr lang="ru-RU" sz="1400" b="1" dirty="0">
                <a:solidFill>
                  <a:srgbClr val="000066"/>
                </a:solidFill>
              </a:rPr>
              <a:t>гражданами и работодателями</a:t>
            </a:r>
            <a:endParaRPr lang="en-US" sz="1400" dirty="0">
              <a:solidFill>
                <a:srgbClr val="000066"/>
              </a:solidFill>
            </a:endParaRPr>
          </a:p>
        </p:txBody>
      </p:sp>
      <p:sp>
        <p:nvSpPr>
          <p:cNvPr id="79877" name="AutoShape 5"/>
          <p:cNvSpPr>
            <a:spLocks noChangeArrowheads="1"/>
          </p:cNvSpPr>
          <p:nvPr/>
        </p:nvSpPr>
        <p:spPr bwMode="blackWhite">
          <a:xfrm>
            <a:off x="1019652" y="3573016"/>
            <a:ext cx="3810000" cy="1512168"/>
          </a:xfrm>
          <a:prstGeom prst="roundRect">
            <a:avLst>
              <a:gd name="adj" fmla="val 9106"/>
            </a:avLst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chemeClr val="accent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1400" b="1" dirty="0" smtClean="0">
                <a:solidFill>
                  <a:srgbClr val="000066"/>
                </a:solidFill>
              </a:rPr>
              <a:t>Построение работы на основе принципов </a:t>
            </a:r>
          </a:p>
          <a:p>
            <a:pPr algn="ctr" eaLnBrk="0" hangingPunct="0"/>
            <a:r>
              <a:rPr lang="ru-RU" sz="1400" b="1" dirty="0" err="1" smtClean="0">
                <a:solidFill>
                  <a:srgbClr val="000066"/>
                </a:solidFill>
              </a:rPr>
              <a:t>проактивности</a:t>
            </a:r>
            <a:r>
              <a:rPr lang="ru-RU" sz="1400" b="1" dirty="0">
                <a:solidFill>
                  <a:srgbClr val="000066"/>
                </a:solidFill>
              </a:rPr>
              <a:t>, </a:t>
            </a:r>
            <a:endParaRPr lang="ru-RU" sz="1400" b="1" dirty="0" smtClean="0">
              <a:solidFill>
                <a:srgbClr val="000066"/>
              </a:solidFill>
            </a:endParaRPr>
          </a:p>
          <a:p>
            <a:pPr algn="ctr" eaLnBrk="0" hangingPunct="0"/>
            <a:r>
              <a:rPr lang="ru-RU" sz="1400" b="1" dirty="0" err="1" smtClean="0">
                <a:solidFill>
                  <a:srgbClr val="000066"/>
                </a:solidFill>
              </a:rPr>
              <a:t>клиентоориентированности</a:t>
            </a:r>
            <a:r>
              <a:rPr lang="ru-RU" sz="1400" b="1" dirty="0">
                <a:solidFill>
                  <a:srgbClr val="000066"/>
                </a:solidFill>
              </a:rPr>
              <a:t>, </a:t>
            </a:r>
            <a:endParaRPr lang="ru-RU" sz="1400" b="1" dirty="0" smtClean="0">
              <a:solidFill>
                <a:srgbClr val="000066"/>
              </a:solidFill>
            </a:endParaRPr>
          </a:p>
          <a:p>
            <a:pPr algn="ctr" eaLnBrk="0" hangingPunct="0"/>
            <a:r>
              <a:rPr lang="ru-RU" sz="1400" b="1" dirty="0" smtClean="0">
                <a:solidFill>
                  <a:srgbClr val="000066"/>
                </a:solidFill>
              </a:rPr>
              <a:t>развития </a:t>
            </a:r>
            <a:r>
              <a:rPr lang="ru-RU" sz="1400" b="1" dirty="0">
                <a:solidFill>
                  <a:srgbClr val="000066"/>
                </a:solidFill>
              </a:rPr>
              <a:t>инфраструктуры занятости, </a:t>
            </a:r>
            <a:endParaRPr lang="ru-RU" sz="1400" b="1" dirty="0" smtClean="0">
              <a:solidFill>
                <a:srgbClr val="000066"/>
              </a:solidFill>
            </a:endParaRPr>
          </a:p>
          <a:p>
            <a:pPr algn="ctr" eaLnBrk="0" hangingPunct="0"/>
            <a:r>
              <a:rPr lang="ru-RU" sz="1400" b="1" dirty="0" smtClean="0">
                <a:solidFill>
                  <a:srgbClr val="000066"/>
                </a:solidFill>
              </a:rPr>
              <a:t>организационных </a:t>
            </a:r>
            <a:r>
              <a:rPr lang="ru-RU" sz="1400" b="1" dirty="0">
                <a:solidFill>
                  <a:srgbClr val="000066"/>
                </a:solidFill>
              </a:rPr>
              <a:t>и </a:t>
            </a:r>
            <a:endParaRPr lang="ru-RU" sz="1400" b="1" dirty="0" smtClean="0">
              <a:solidFill>
                <a:srgbClr val="000066"/>
              </a:solidFill>
            </a:endParaRPr>
          </a:p>
          <a:p>
            <a:pPr algn="ctr" eaLnBrk="0" hangingPunct="0"/>
            <a:r>
              <a:rPr lang="ru-RU" sz="1400" b="1" dirty="0" smtClean="0">
                <a:solidFill>
                  <a:srgbClr val="000066"/>
                </a:solidFill>
              </a:rPr>
              <a:t>технологических </a:t>
            </a:r>
            <a:r>
              <a:rPr lang="ru-RU" sz="1400" b="1" dirty="0">
                <a:solidFill>
                  <a:srgbClr val="000066"/>
                </a:solidFill>
              </a:rPr>
              <a:t>инноваций</a:t>
            </a:r>
            <a:endParaRPr lang="en-US" sz="1400" dirty="0">
              <a:solidFill>
                <a:srgbClr val="000066"/>
              </a:solidFill>
            </a:endParaRPr>
          </a:p>
        </p:txBody>
      </p:sp>
      <p:sp>
        <p:nvSpPr>
          <p:cNvPr id="79878" name="AutoShape 6"/>
          <p:cNvSpPr>
            <a:spLocks noChangeArrowheads="1"/>
          </p:cNvSpPr>
          <p:nvPr/>
        </p:nvSpPr>
        <p:spPr bwMode="blackWhite">
          <a:xfrm>
            <a:off x="1019652" y="5157192"/>
            <a:ext cx="3810000" cy="1008112"/>
          </a:xfrm>
          <a:prstGeom prst="roundRect">
            <a:avLst>
              <a:gd name="adj" fmla="val 9106"/>
            </a:avLst>
          </a:prstGeom>
          <a:solidFill>
            <a:schemeClr val="accent3"/>
          </a:solidFill>
          <a:ln w="25400">
            <a:solidFill>
              <a:schemeClr val="accent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</a:rPr>
              <a:t>Применение принципов </a:t>
            </a:r>
            <a:r>
              <a:rPr lang="ru-RU" sz="1400" b="1" dirty="0">
                <a:solidFill>
                  <a:srgbClr val="000066"/>
                </a:solidFill>
              </a:rPr>
              <a:t>работы </a:t>
            </a:r>
            <a:endParaRPr lang="ru-RU" sz="1400" b="1" dirty="0" smtClean="0">
              <a:solidFill>
                <a:srgbClr val="000066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</a:rPr>
              <a:t>многофункциональных </a:t>
            </a:r>
            <a:r>
              <a:rPr lang="ru-RU" sz="1400" b="1" dirty="0">
                <a:solidFill>
                  <a:srgbClr val="000066"/>
                </a:solidFill>
              </a:rPr>
              <a:t>центров </a:t>
            </a:r>
            <a:endParaRPr lang="ru-RU" sz="1400" b="1" dirty="0" smtClean="0">
              <a:solidFill>
                <a:srgbClr val="000066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</a:rPr>
              <a:t>предоставления  </a:t>
            </a:r>
            <a:r>
              <a:rPr lang="ru-RU" sz="1400" b="1" dirty="0">
                <a:solidFill>
                  <a:srgbClr val="000066"/>
                </a:solidFill>
              </a:rPr>
              <a:t>государственных </a:t>
            </a:r>
            <a:endParaRPr lang="ru-RU" sz="1400" b="1" dirty="0" smtClean="0">
              <a:solidFill>
                <a:srgbClr val="000066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</a:rPr>
              <a:t>и </a:t>
            </a:r>
            <a:r>
              <a:rPr lang="ru-RU" sz="1400" b="1" dirty="0">
                <a:solidFill>
                  <a:srgbClr val="000066"/>
                </a:solidFill>
              </a:rPr>
              <a:t>муниципальных </a:t>
            </a:r>
            <a:r>
              <a:rPr lang="ru-RU" sz="1400" b="1" dirty="0" smtClean="0">
                <a:solidFill>
                  <a:srgbClr val="000066"/>
                </a:solidFill>
              </a:rPr>
              <a:t>услуг</a:t>
            </a:r>
            <a:endParaRPr lang="ru-RU" sz="1400" dirty="0">
              <a:solidFill>
                <a:srgbClr val="000066"/>
              </a:solidFill>
            </a:endParaRPr>
          </a:p>
        </p:txBody>
      </p:sp>
      <p:sp>
        <p:nvSpPr>
          <p:cNvPr id="79879" name="AutoShape 7"/>
          <p:cNvSpPr>
            <a:spLocks noChangeArrowheads="1"/>
          </p:cNvSpPr>
          <p:nvPr/>
        </p:nvSpPr>
        <p:spPr bwMode="black">
          <a:xfrm>
            <a:off x="6172200" y="2708920"/>
            <a:ext cx="2514600" cy="2088232"/>
          </a:xfrm>
          <a:prstGeom prst="roundRect">
            <a:avLst>
              <a:gd name="adj" fmla="val 9106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Создание модельного центра занятости населения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6244" y="0"/>
            <a:ext cx="9010251" cy="11967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Национальный проект </a:t>
            </a:r>
          </a:p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«Повышение производительности труда и поддержка занятости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C7C6CE0A-E69F-4027-BF8B-B33274183080}"/>
              </a:ext>
            </a:extLst>
          </p:cNvPr>
          <p:cNvGrpSpPr/>
          <p:nvPr/>
        </p:nvGrpSpPr>
        <p:grpSpPr>
          <a:xfrm>
            <a:off x="26244" y="1223070"/>
            <a:ext cx="9117756" cy="89285"/>
            <a:chOff x="947651" y="2754884"/>
            <a:chExt cx="7257566" cy="89285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5BCF956B-8B98-4760-9B8B-8D944EFE084A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16E1AAD6-6A42-4921-8BE0-C3245A6BD813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79810" y="1457308"/>
            <a:ext cx="7920880" cy="864855"/>
            <a:chOff x="549264" y="27314"/>
            <a:chExt cx="7920880" cy="1246686"/>
          </a:xfrm>
        </p:grpSpPr>
        <p:sp>
          <p:nvSpPr>
            <p:cNvPr id="15" name="AutoShape 4"/>
            <p:cNvSpPr>
              <a:spLocks noChangeArrowheads="1"/>
            </p:cNvSpPr>
            <p:nvPr/>
          </p:nvSpPr>
          <p:spPr bwMode="blackWhite">
            <a:xfrm>
              <a:off x="549264" y="28406"/>
              <a:ext cx="7920880" cy="1245594"/>
            </a:xfrm>
            <a:prstGeom prst="roundRect">
              <a:avLst>
                <a:gd name="adj" fmla="val 50000"/>
              </a:avLst>
            </a:prstGeom>
            <a:noFill/>
            <a:ln w="38100" algn="ctr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06711" y="27314"/>
              <a:ext cx="7330578" cy="1197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accent6">
                    <a:lumMod val="75000"/>
                  </a:schemeClr>
                </a:buClr>
                <a:buSzPct val="128000"/>
              </a:pPr>
              <a:r>
                <a:rPr lang="ru-RU" sz="1600" dirty="0" smtClean="0">
                  <a:solidFill>
                    <a:srgbClr val="000066"/>
                  </a:solidFill>
                  <a:latin typeface="Arial Black" panose="020B0A04020102020204" pitchFamily="34" charset="0"/>
                </a:rPr>
                <a:t>Региональный </a:t>
              </a:r>
              <a:r>
                <a:rPr lang="ru-RU" sz="1600" dirty="0">
                  <a:solidFill>
                    <a:srgbClr val="000066"/>
                  </a:solidFill>
                  <a:latin typeface="Arial Black" panose="020B0A04020102020204" pitchFamily="34" charset="0"/>
                </a:rPr>
                <a:t>проект «Поддержка занятости и повышение эффективности рынка труда для обеспечения роста производительности труда»</a:t>
              </a:r>
              <a:endParaRPr lang="ru-RU" sz="1600" b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+mj-ea"/>
                <a:cs typeface="+mj-cs"/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9543-A0AA-4EF7-9B07-6F41C4D96F3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1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5282133" y="4187765"/>
            <a:ext cx="2414067" cy="2208297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indent="0" algn="ctr" eaLnBrk="0" fontAlgn="base" hangingPunct="0">
              <a:spcAft>
                <a:spcPct val="0"/>
              </a:spcAft>
              <a:buNone/>
            </a:pPr>
            <a:r>
              <a:rPr lang="ru-RU" sz="1250" b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rPr>
              <a:t>о</a:t>
            </a:r>
            <a:r>
              <a:rPr lang="x-none" sz="1250" b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rPr>
              <a:t>рганизаци</a:t>
            </a:r>
            <a:r>
              <a:rPr lang="ru-RU" sz="1250" b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rPr>
              <a:t>я </a:t>
            </a:r>
            <a:r>
              <a:rPr lang="x-none" sz="1250" b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rPr>
              <a:t>сопровождения инвалидов молодого возраста при трудоустройстве и самозанятости с привлечением </a:t>
            </a:r>
            <a:r>
              <a:rPr lang="ru-RU" sz="1250" b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rPr>
              <a:t>СОНКО, стажировка  инвалидов молодого возраста и инвалидов, получивших инвалидность впервые</a:t>
            </a:r>
            <a:endParaRPr lang="en-US" sz="1250" b="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9543-A0AA-4EF7-9B07-6F41C4D96F3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4755" name="AutoShape 3"/>
          <p:cNvSpPr>
            <a:spLocks noChangeArrowheads="1"/>
          </p:cNvSpPr>
          <p:nvPr/>
        </p:nvSpPr>
        <p:spPr bwMode="auto">
          <a:xfrm>
            <a:off x="2699792" y="4130551"/>
            <a:ext cx="2322318" cy="232272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74757" name="AutoShape 5"/>
          <p:cNvSpPr>
            <a:spLocks noChangeArrowheads="1"/>
          </p:cNvSpPr>
          <p:nvPr/>
        </p:nvSpPr>
        <p:spPr bwMode="auto">
          <a:xfrm>
            <a:off x="251520" y="4137291"/>
            <a:ext cx="2331966" cy="233134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308566" y="4225495"/>
            <a:ext cx="221787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профессиональное обучение и дополнительное профессиональное образование незанятых граждан трудоспособного возраста, в том числе молодых инвалидов</a:t>
            </a:r>
            <a:endParaRPr lang="en-US" sz="105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4759" name="AutoShape 7"/>
          <p:cNvSpPr>
            <a:spLocks noChangeAspect="1" noChangeArrowheads="1" noTextEdit="1"/>
          </p:cNvSpPr>
          <p:nvPr/>
        </p:nvSpPr>
        <p:spPr bwMode="auto">
          <a:xfrm>
            <a:off x="3146425" y="2767013"/>
            <a:ext cx="893763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4760" name="Freeform 8"/>
          <p:cNvSpPr>
            <a:spLocks/>
          </p:cNvSpPr>
          <p:nvPr/>
        </p:nvSpPr>
        <p:spPr bwMode="invGray">
          <a:xfrm rot="21040442" flipH="1" flipV="1">
            <a:off x="742555" y="3229136"/>
            <a:ext cx="1099760" cy="817711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4761" name="AutoShape 9"/>
          <p:cNvSpPr>
            <a:spLocks noChangeAspect="1" noChangeArrowheads="1" noTextEdit="1"/>
          </p:cNvSpPr>
          <p:nvPr/>
        </p:nvSpPr>
        <p:spPr bwMode="auto">
          <a:xfrm flipH="1">
            <a:off x="7249319" y="1505528"/>
            <a:ext cx="893762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4762" name="Freeform 10"/>
          <p:cNvSpPr>
            <a:spLocks/>
          </p:cNvSpPr>
          <p:nvPr/>
        </p:nvSpPr>
        <p:spPr bwMode="invGray">
          <a:xfrm rot="16200000" flipH="1">
            <a:off x="3809428" y="3266097"/>
            <a:ext cx="659076" cy="89763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74763" name="Group 11"/>
          <p:cNvGrpSpPr>
            <a:grpSpLocks/>
          </p:cNvGrpSpPr>
          <p:nvPr/>
        </p:nvGrpSpPr>
        <p:grpSpPr bwMode="auto">
          <a:xfrm>
            <a:off x="476198" y="965138"/>
            <a:ext cx="6184585" cy="2383557"/>
            <a:chOff x="1997" y="1314"/>
            <a:chExt cx="1889" cy="1009"/>
          </a:xfrm>
        </p:grpSpPr>
        <p:grpSp>
          <p:nvGrpSpPr>
            <p:cNvPr id="74764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74765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766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4767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4768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4769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4770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74772" name="Text Box 20"/>
          <p:cNvSpPr txBox="1">
            <a:spLocks noChangeArrowheads="1"/>
          </p:cNvSpPr>
          <p:nvPr/>
        </p:nvSpPr>
        <p:spPr bwMode="auto">
          <a:xfrm>
            <a:off x="2822457" y="4572484"/>
            <a:ext cx="207698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содействие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трудоустройству инвалидов через создание  оборудованных рабочих мест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5246561" y="4166669"/>
            <a:ext cx="2448272" cy="230589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23" name="Freeform 8"/>
          <p:cNvSpPr>
            <a:spLocks/>
          </p:cNvSpPr>
          <p:nvPr/>
        </p:nvSpPr>
        <p:spPr bwMode="invGray">
          <a:xfrm rot="1032377" flipV="1">
            <a:off x="5507230" y="3146612"/>
            <a:ext cx="1363192" cy="72800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61612" y="1301488"/>
            <a:ext cx="47463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к концу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2030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 года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доля работающих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инвалидов трудоспособного возраста в общей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численности инвалидов трудоспособного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возраста - 34,2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% 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(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2018 год – 33,2%)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876256" y="1172697"/>
            <a:ext cx="2088232" cy="244827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Arial Black" panose="020B0A04020102020204" pitchFamily="34" charset="0"/>
              </a:rPr>
              <a:t>В 2020-2022 </a:t>
            </a:r>
            <a:r>
              <a:rPr lang="ru-RU" sz="1300" b="1" dirty="0">
                <a:latin typeface="Arial Black" panose="020B0A04020102020204" pitchFamily="34" charset="0"/>
              </a:rPr>
              <a:t>годах ежегодно  </a:t>
            </a:r>
            <a:r>
              <a:rPr lang="ru-RU" sz="1300" b="1" dirty="0" smtClean="0">
                <a:latin typeface="Arial Black" panose="020B0A04020102020204" pitchFamily="34" charset="0"/>
              </a:rPr>
              <a:t>доля </a:t>
            </a:r>
            <a:r>
              <a:rPr lang="ru-RU" sz="1300" b="1" dirty="0">
                <a:latin typeface="Arial Black" panose="020B0A04020102020204" pitchFamily="34" charset="0"/>
              </a:rPr>
              <a:t>трудоустроенных инвалидов, обратившихся в органы службы занятости </a:t>
            </a:r>
            <a:r>
              <a:rPr lang="ru-RU" sz="1300" b="1" dirty="0" smtClean="0">
                <a:latin typeface="Arial Black" panose="020B0A04020102020204" pitchFamily="34" charset="0"/>
              </a:rPr>
              <a:t>населения, составит </a:t>
            </a:r>
            <a:r>
              <a:rPr lang="ru-RU" sz="13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48,5</a:t>
            </a:r>
            <a:r>
              <a:rPr lang="ru-RU" sz="1300" b="1" dirty="0">
                <a:solidFill>
                  <a:srgbClr val="C00000"/>
                </a:solidFill>
                <a:latin typeface="Arial Black" panose="020B0A04020102020204" pitchFamily="34" charset="0"/>
              </a:rPr>
              <a:t>%</a:t>
            </a: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C7C6CE0A-E69F-4027-BF8B-B33274183080}"/>
              </a:ext>
            </a:extLst>
          </p:cNvPr>
          <p:cNvGrpSpPr/>
          <p:nvPr/>
        </p:nvGrpSpPr>
        <p:grpSpPr>
          <a:xfrm>
            <a:off x="23067" y="620688"/>
            <a:ext cx="9090880" cy="157110"/>
            <a:chOff x="947651" y="2754884"/>
            <a:chExt cx="7257566" cy="89285"/>
          </a:xfrm>
        </p:grpSpPr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5BCF956B-8B98-4760-9B8B-8D944EFE084A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xmlns="" id="{16E1AAD6-6A42-4921-8BE0-C3245A6BD813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6773" y="97892"/>
            <a:ext cx="9090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Содействие трудоустройству инвалидов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06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C7C6CE0A-E69F-4027-BF8B-B33274183080}"/>
              </a:ext>
            </a:extLst>
          </p:cNvPr>
          <p:cNvGrpSpPr/>
          <p:nvPr/>
        </p:nvGrpSpPr>
        <p:grpSpPr>
          <a:xfrm>
            <a:off x="26560" y="1360367"/>
            <a:ext cx="9090880" cy="157110"/>
            <a:chOff x="947651" y="2754884"/>
            <a:chExt cx="7257566" cy="89285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5BCF956B-8B98-4760-9B8B-8D944EFE084A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16E1AAD6-6A42-4921-8BE0-C3245A6BD813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6773" y="97892"/>
            <a:ext cx="9090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Оказание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содействия добровольному переселению в Российскую Федерацию соотечественников, проживающих за рубежом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10056130"/>
              </p:ext>
            </p:extLst>
          </p:nvPr>
        </p:nvGraphicFramePr>
        <p:xfrm>
          <a:off x="251520" y="1583438"/>
          <a:ext cx="8712968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05" y="2060848"/>
            <a:ext cx="1296144" cy="118235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57" y="5111818"/>
            <a:ext cx="1248670" cy="11684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45024"/>
            <a:ext cx="1277381" cy="115212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2CF5A-A0D1-4FFC-86A7-88EE12B9D50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2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Freeform 3"/>
          <p:cNvSpPr>
            <a:spLocks noEditPoints="1"/>
          </p:cNvSpPr>
          <p:nvPr/>
        </p:nvSpPr>
        <p:spPr bwMode="gray">
          <a:xfrm rot="-1358056">
            <a:off x="1142463" y="1953016"/>
            <a:ext cx="6853237" cy="3729897"/>
          </a:xfrm>
          <a:custGeom>
            <a:avLst/>
            <a:gdLst/>
            <a:ahLst/>
            <a:cxnLst>
              <a:cxn ang="0">
                <a:pos x="1692" y="12"/>
              </a:cxn>
              <a:cxn ang="0">
                <a:pos x="1234" y="74"/>
              </a:cxn>
              <a:cxn ang="0">
                <a:pos x="828" y="182"/>
              </a:cxn>
              <a:cxn ang="0">
                <a:pos x="486" y="330"/>
              </a:cxn>
              <a:cxn ang="0">
                <a:pos x="226" y="510"/>
              </a:cxn>
              <a:cxn ang="0">
                <a:pos x="58" y="718"/>
              </a:cxn>
              <a:cxn ang="0">
                <a:pos x="0" y="944"/>
              </a:cxn>
              <a:cxn ang="0">
                <a:pos x="58" y="1170"/>
              </a:cxn>
              <a:cxn ang="0">
                <a:pos x="226" y="1378"/>
              </a:cxn>
              <a:cxn ang="0">
                <a:pos x="486" y="1558"/>
              </a:cxn>
              <a:cxn ang="0">
                <a:pos x="828" y="1706"/>
              </a:cxn>
              <a:cxn ang="0">
                <a:pos x="1234" y="1814"/>
              </a:cxn>
              <a:cxn ang="0">
                <a:pos x="1692" y="1876"/>
              </a:cxn>
              <a:cxn ang="0">
                <a:pos x="2186" y="1884"/>
              </a:cxn>
              <a:cxn ang="0">
                <a:pos x="2658" y="1840"/>
              </a:cxn>
              <a:cxn ang="0">
                <a:pos x="3084" y="1746"/>
              </a:cxn>
              <a:cxn ang="0">
                <a:pos x="3448" y="1612"/>
              </a:cxn>
              <a:cxn ang="0">
                <a:pos x="3738" y="1442"/>
              </a:cxn>
              <a:cxn ang="0">
                <a:pos x="3938" y="1242"/>
              </a:cxn>
              <a:cxn ang="0">
                <a:pos x="4034" y="1022"/>
              </a:cxn>
              <a:cxn ang="0">
                <a:pos x="4014" y="790"/>
              </a:cxn>
              <a:cxn ang="0">
                <a:pos x="3882" y="576"/>
              </a:cxn>
              <a:cxn ang="0">
                <a:pos x="3650" y="386"/>
              </a:cxn>
              <a:cxn ang="0">
                <a:pos x="3334" y="228"/>
              </a:cxn>
              <a:cxn ang="0">
                <a:pos x="2948" y="106"/>
              </a:cxn>
              <a:cxn ang="0">
                <a:pos x="2506" y="28"/>
              </a:cxn>
              <a:cxn ang="0">
                <a:pos x="2020" y="0"/>
              </a:cxn>
              <a:cxn ang="0">
                <a:pos x="1606" y="1736"/>
              </a:cxn>
              <a:cxn ang="0">
                <a:pos x="1164" y="1678"/>
              </a:cxn>
              <a:cxn ang="0">
                <a:pos x="776" y="1576"/>
              </a:cxn>
              <a:cxn ang="0">
                <a:pos x="458" y="1436"/>
              </a:cxn>
              <a:cxn ang="0">
                <a:pos x="224" y="1266"/>
              </a:cxn>
              <a:cxn ang="0">
                <a:pos x="88" y="1074"/>
              </a:cxn>
              <a:cxn ang="0">
                <a:pos x="68" y="864"/>
              </a:cxn>
              <a:cxn ang="0">
                <a:pos x="166" y="664"/>
              </a:cxn>
              <a:cxn ang="0">
                <a:pos x="370" y="486"/>
              </a:cxn>
              <a:cxn ang="0">
                <a:pos x="662" y="336"/>
              </a:cxn>
              <a:cxn ang="0">
                <a:pos x="1028" y="222"/>
              </a:cxn>
              <a:cxn ang="0">
                <a:pos x="1454" y="148"/>
              </a:cxn>
              <a:cxn ang="0">
                <a:pos x="1922" y="120"/>
              </a:cxn>
              <a:cxn ang="0">
                <a:pos x="2392" y="148"/>
              </a:cxn>
              <a:cxn ang="0">
                <a:pos x="2818" y="222"/>
              </a:cxn>
              <a:cxn ang="0">
                <a:pos x="3184" y="336"/>
              </a:cxn>
              <a:cxn ang="0">
                <a:pos x="3476" y="486"/>
              </a:cxn>
              <a:cxn ang="0">
                <a:pos x="3680" y="664"/>
              </a:cxn>
              <a:cxn ang="0">
                <a:pos x="3778" y="864"/>
              </a:cxn>
              <a:cxn ang="0">
                <a:pos x="3758" y="1074"/>
              </a:cxn>
              <a:cxn ang="0">
                <a:pos x="3622" y="1266"/>
              </a:cxn>
              <a:cxn ang="0">
                <a:pos x="3388" y="1436"/>
              </a:cxn>
              <a:cxn ang="0">
                <a:pos x="3070" y="1576"/>
              </a:cxn>
              <a:cxn ang="0">
                <a:pos x="2682" y="1678"/>
              </a:cxn>
              <a:cxn ang="0">
                <a:pos x="2240" y="1736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5780" name="Oval 4"/>
          <p:cNvSpPr>
            <a:spLocks noChangeArrowheads="1"/>
          </p:cNvSpPr>
          <p:nvPr/>
        </p:nvSpPr>
        <p:spPr bwMode="gray">
          <a:xfrm>
            <a:off x="3635896" y="1392952"/>
            <a:ext cx="2390254" cy="192677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  <a:round/>
            <a:headEnd/>
            <a:tailEnd/>
          </a:ln>
          <a:effectLst>
            <a:outerShdw dist="107763" dir="2700000" algn="ctr" rotWithShape="0">
              <a:srgbClr val="292929"/>
            </a:outerShdw>
          </a:effectLst>
        </p:spPr>
        <p:txBody>
          <a:bodyPr wrap="none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75781" name="Oval 5"/>
          <p:cNvSpPr>
            <a:spLocks noChangeArrowheads="1"/>
          </p:cNvSpPr>
          <p:nvPr/>
        </p:nvSpPr>
        <p:spPr bwMode="gray">
          <a:xfrm>
            <a:off x="815662" y="2520477"/>
            <a:ext cx="2391718" cy="194627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>
            <a:outerShdw dist="107763" dir="2700000" algn="ctr" rotWithShape="0">
              <a:srgbClr val="292929"/>
            </a:outerShdw>
          </a:effectLst>
        </p:spPr>
        <p:txBody>
          <a:bodyPr wrap="none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75782" name="Oval 6"/>
          <p:cNvSpPr>
            <a:spLocks noChangeArrowheads="1"/>
          </p:cNvSpPr>
          <p:nvPr/>
        </p:nvSpPr>
        <p:spPr bwMode="gray">
          <a:xfrm>
            <a:off x="1304712" y="4902698"/>
            <a:ext cx="2569795" cy="182738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>
            <a:outerShdw dist="107763" dir="2700000" algn="ctr" rotWithShape="0">
              <a:srgbClr val="292929"/>
            </a:outerShdw>
          </a:effec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75783" name="Oval 7"/>
          <p:cNvSpPr>
            <a:spLocks noChangeArrowheads="1"/>
          </p:cNvSpPr>
          <p:nvPr/>
        </p:nvSpPr>
        <p:spPr bwMode="gray">
          <a:xfrm>
            <a:off x="4658973" y="4210200"/>
            <a:ext cx="2765070" cy="189483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>
            <a:outerShdw dist="107763" dir="2700000" algn="ctr" rotWithShape="0">
              <a:srgbClr val="292929"/>
            </a:outerShdw>
          </a:effectLst>
        </p:spPr>
        <p:txBody>
          <a:bodyPr wrap="none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75784" name="Oval 8"/>
          <p:cNvSpPr>
            <a:spLocks noChangeArrowheads="1"/>
          </p:cNvSpPr>
          <p:nvPr/>
        </p:nvSpPr>
        <p:spPr bwMode="gray">
          <a:xfrm>
            <a:off x="6444208" y="1975656"/>
            <a:ext cx="2360810" cy="20335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>
            <a:outerShdw dist="107763" dir="2700000" algn="ctr" rotWithShape="0">
              <a:srgbClr val="292929"/>
            </a:outerShdw>
          </a:effectLst>
        </p:spPr>
        <p:txBody>
          <a:bodyPr wrap="none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gray">
          <a:xfrm>
            <a:off x="3998722" y="1848509"/>
            <a:ext cx="176041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1200" b="1" dirty="0" smtClean="0">
                <a:solidFill>
                  <a:srgbClr val="000066"/>
                </a:solidFill>
                <a:latin typeface="Verdana" pitchFamily="34" charset="0"/>
              </a:rPr>
              <a:t>Уровень</a:t>
            </a:r>
          </a:p>
          <a:p>
            <a:pPr algn="ctr" eaLnBrk="0" hangingPunct="0"/>
            <a:r>
              <a:rPr lang="ru-RU" sz="1200" b="1" dirty="0" smtClean="0">
                <a:solidFill>
                  <a:srgbClr val="000066"/>
                </a:solidFill>
                <a:latin typeface="Verdana" pitchFamily="34" charset="0"/>
              </a:rPr>
              <a:t> безработицы </a:t>
            </a:r>
          </a:p>
          <a:p>
            <a:pPr algn="ctr" eaLnBrk="0" hangingPunct="0"/>
            <a:r>
              <a:rPr lang="ru-RU" sz="1200" b="1" dirty="0" smtClean="0">
                <a:solidFill>
                  <a:srgbClr val="000066"/>
                </a:solidFill>
                <a:latin typeface="Verdana" pitchFamily="34" charset="0"/>
              </a:rPr>
              <a:t>по МОТ – 2,5% </a:t>
            </a:r>
          </a:p>
          <a:p>
            <a:pPr algn="ctr" eaLnBrk="0" hangingPunct="0"/>
            <a:r>
              <a:rPr lang="ru-RU" sz="1200" b="1" dirty="0" smtClean="0">
                <a:solidFill>
                  <a:srgbClr val="000066"/>
                </a:solidFill>
                <a:latin typeface="Verdana" pitchFamily="34" charset="0"/>
              </a:rPr>
              <a:t>(5 место по РФ, </a:t>
            </a:r>
          </a:p>
          <a:p>
            <a:pPr algn="ctr" eaLnBrk="0" hangingPunct="0"/>
            <a:r>
              <a:rPr lang="ru-RU" sz="1200" b="1" dirty="0" smtClean="0">
                <a:solidFill>
                  <a:srgbClr val="000066"/>
                </a:solidFill>
                <a:latin typeface="Verdana" pitchFamily="34" charset="0"/>
              </a:rPr>
              <a:t>2 место по </a:t>
            </a:r>
            <a:r>
              <a:rPr lang="ru-RU" sz="1200" b="1" dirty="0" err="1" smtClean="0">
                <a:solidFill>
                  <a:srgbClr val="000066"/>
                </a:solidFill>
                <a:latin typeface="Verdana" pitchFamily="34" charset="0"/>
              </a:rPr>
              <a:t>УрФО</a:t>
            </a:r>
            <a:r>
              <a:rPr lang="ru-RU" sz="1200" b="1" dirty="0" smtClean="0">
                <a:solidFill>
                  <a:srgbClr val="000066"/>
                </a:solidFill>
                <a:latin typeface="Verdana" pitchFamily="34" charset="0"/>
              </a:rPr>
              <a:t>)</a:t>
            </a:r>
            <a:endParaRPr lang="en-US" sz="1200" b="1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gray">
          <a:xfrm>
            <a:off x="6518380" y="2645579"/>
            <a:ext cx="22124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1200" b="1" dirty="0" smtClean="0">
                <a:solidFill>
                  <a:srgbClr val="000066"/>
                </a:solidFill>
                <a:latin typeface="Verdana" pitchFamily="34" charset="0"/>
              </a:rPr>
              <a:t>Индекс рынка труда – </a:t>
            </a:r>
          </a:p>
          <a:p>
            <a:pPr algn="ctr" eaLnBrk="0" hangingPunct="0"/>
            <a:r>
              <a:rPr lang="ru-RU" sz="1200" b="1" dirty="0" smtClean="0">
                <a:solidFill>
                  <a:srgbClr val="000066"/>
                </a:solidFill>
                <a:latin typeface="Verdana" pitchFamily="34" charset="0"/>
              </a:rPr>
              <a:t>4 место по РФ, </a:t>
            </a:r>
          </a:p>
          <a:p>
            <a:pPr algn="ctr" eaLnBrk="0" hangingPunct="0"/>
            <a:r>
              <a:rPr lang="ru-RU" sz="1200" b="1" dirty="0" smtClean="0">
                <a:solidFill>
                  <a:srgbClr val="000066"/>
                </a:solidFill>
                <a:latin typeface="Verdana" pitchFamily="34" charset="0"/>
              </a:rPr>
              <a:t>1 место по </a:t>
            </a:r>
            <a:r>
              <a:rPr lang="ru-RU" sz="1200" b="1" dirty="0" err="1" smtClean="0">
                <a:solidFill>
                  <a:srgbClr val="000066"/>
                </a:solidFill>
                <a:latin typeface="Verdana" pitchFamily="34" charset="0"/>
              </a:rPr>
              <a:t>УрФО</a:t>
            </a:r>
            <a:endParaRPr lang="en-US" sz="1200" b="1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75787" name="Text Box 11"/>
          <p:cNvSpPr txBox="1">
            <a:spLocks noChangeArrowheads="1"/>
          </p:cNvSpPr>
          <p:nvPr/>
        </p:nvSpPr>
        <p:spPr bwMode="gray">
          <a:xfrm>
            <a:off x="4968938" y="4557454"/>
            <a:ext cx="214513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1200" b="1" dirty="0" smtClean="0">
                <a:solidFill>
                  <a:srgbClr val="000066"/>
                </a:solidFill>
                <a:latin typeface="Verdana" pitchFamily="34" charset="0"/>
              </a:rPr>
              <a:t>Интегральный </a:t>
            </a:r>
          </a:p>
          <a:p>
            <a:pPr algn="ctr" eaLnBrk="0" hangingPunct="0"/>
            <a:r>
              <a:rPr lang="ru-RU" sz="1200" b="1" dirty="0" smtClean="0">
                <a:solidFill>
                  <a:srgbClr val="000066"/>
                </a:solidFill>
                <a:latin typeface="Verdana" pitchFamily="34" charset="0"/>
              </a:rPr>
              <a:t>показатель </a:t>
            </a:r>
          </a:p>
          <a:p>
            <a:pPr algn="ctr" eaLnBrk="0" hangingPunct="0"/>
            <a:r>
              <a:rPr lang="ru-RU" sz="1200" b="1" dirty="0" smtClean="0">
                <a:solidFill>
                  <a:srgbClr val="000066"/>
                </a:solidFill>
                <a:latin typeface="Verdana" pitchFamily="34" charset="0"/>
              </a:rPr>
              <a:t>оценки качества и </a:t>
            </a:r>
          </a:p>
          <a:p>
            <a:pPr algn="ctr" eaLnBrk="0" hangingPunct="0"/>
            <a:r>
              <a:rPr lang="ru-RU" sz="1200" b="1" dirty="0" smtClean="0">
                <a:solidFill>
                  <a:srgbClr val="000066"/>
                </a:solidFill>
                <a:latin typeface="Verdana" pitchFamily="34" charset="0"/>
              </a:rPr>
              <a:t>доступности </a:t>
            </a:r>
            <a:r>
              <a:rPr lang="ru-RU" sz="1200" b="1" dirty="0" err="1" smtClean="0">
                <a:solidFill>
                  <a:srgbClr val="000066"/>
                </a:solidFill>
                <a:latin typeface="Verdana" pitchFamily="34" charset="0"/>
              </a:rPr>
              <a:t>госуслуг</a:t>
            </a:r>
            <a:r>
              <a:rPr lang="ru-RU" sz="1200" b="1" dirty="0" smtClean="0">
                <a:solidFill>
                  <a:srgbClr val="000066"/>
                </a:solidFill>
                <a:latin typeface="Verdana" pitchFamily="34" charset="0"/>
              </a:rPr>
              <a:t> </a:t>
            </a:r>
          </a:p>
          <a:p>
            <a:pPr algn="ctr" eaLnBrk="0" hangingPunct="0"/>
            <a:r>
              <a:rPr lang="ru-RU" sz="1200" b="1" dirty="0" smtClean="0">
                <a:solidFill>
                  <a:srgbClr val="000066"/>
                </a:solidFill>
                <a:latin typeface="Verdana" pitchFamily="34" charset="0"/>
              </a:rPr>
              <a:t>– в десятке регионов </a:t>
            </a:r>
          </a:p>
          <a:p>
            <a:pPr algn="ctr" eaLnBrk="0" hangingPunct="0"/>
            <a:r>
              <a:rPr lang="ru-RU" sz="1200" b="1" dirty="0" smtClean="0">
                <a:solidFill>
                  <a:srgbClr val="000066"/>
                </a:solidFill>
                <a:latin typeface="Verdana" pitchFamily="34" charset="0"/>
              </a:rPr>
              <a:t>(Югра – 44, РФ-36)</a:t>
            </a:r>
            <a:endParaRPr lang="en-US" sz="1200" b="1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75788" name="Text Box 12"/>
          <p:cNvSpPr txBox="1">
            <a:spLocks noChangeArrowheads="1"/>
          </p:cNvSpPr>
          <p:nvPr/>
        </p:nvSpPr>
        <p:spPr bwMode="gray">
          <a:xfrm>
            <a:off x="1381586" y="5157619"/>
            <a:ext cx="241604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1200" b="1" dirty="0" smtClean="0">
                <a:solidFill>
                  <a:srgbClr val="000066"/>
                </a:solidFill>
                <a:latin typeface="Verdana" pitchFamily="34" charset="0"/>
              </a:rPr>
              <a:t>Уровень занятости </a:t>
            </a:r>
          </a:p>
          <a:p>
            <a:pPr algn="ctr" eaLnBrk="0" hangingPunct="0"/>
            <a:r>
              <a:rPr lang="ru-RU" sz="1200" b="1" dirty="0" smtClean="0">
                <a:solidFill>
                  <a:srgbClr val="000066"/>
                </a:solidFill>
                <a:latin typeface="Verdana" pitchFamily="34" charset="0"/>
              </a:rPr>
              <a:t>инвалидов</a:t>
            </a:r>
          </a:p>
          <a:p>
            <a:pPr algn="ctr" eaLnBrk="0" hangingPunct="0"/>
            <a:r>
              <a:rPr lang="ru-RU" sz="1200" b="1" dirty="0" smtClean="0">
                <a:solidFill>
                  <a:srgbClr val="000066"/>
                </a:solidFill>
                <a:latin typeface="Verdana" pitchFamily="34" charset="0"/>
              </a:rPr>
              <a:t>6 место по РФ, </a:t>
            </a:r>
          </a:p>
          <a:p>
            <a:pPr algn="ctr" eaLnBrk="0" hangingPunct="0"/>
            <a:r>
              <a:rPr lang="ru-RU" sz="1200" b="1" dirty="0" smtClean="0">
                <a:solidFill>
                  <a:srgbClr val="000066"/>
                </a:solidFill>
                <a:latin typeface="Verdana" pitchFamily="34" charset="0"/>
              </a:rPr>
              <a:t>2 место по </a:t>
            </a:r>
            <a:r>
              <a:rPr lang="ru-RU" sz="1200" b="1" dirty="0" err="1" smtClean="0">
                <a:solidFill>
                  <a:srgbClr val="000066"/>
                </a:solidFill>
                <a:latin typeface="Verdana" pitchFamily="34" charset="0"/>
              </a:rPr>
              <a:t>УрФО</a:t>
            </a:r>
            <a:endParaRPr lang="ru-RU" sz="1200" b="1" dirty="0" smtClean="0">
              <a:solidFill>
                <a:srgbClr val="000066"/>
              </a:solidFill>
              <a:latin typeface="Verdana" pitchFamily="34" charset="0"/>
            </a:endParaRPr>
          </a:p>
          <a:p>
            <a:pPr algn="ctr" eaLnBrk="0" hangingPunct="0"/>
            <a:r>
              <a:rPr lang="ru-RU" sz="1200" b="1" dirty="0" smtClean="0">
                <a:solidFill>
                  <a:srgbClr val="000066"/>
                </a:solidFill>
                <a:latin typeface="Verdana" pitchFamily="34" charset="0"/>
              </a:rPr>
              <a:t>(Югра - 33%, РФ – 26%)</a:t>
            </a:r>
          </a:p>
          <a:p>
            <a:pPr eaLnBrk="0" hangingPunct="0"/>
            <a:endParaRPr lang="en-US" sz="1200" dirty="0">
              <a:latin typeface="Verdana" pitchFamily="34" charset="0"/>
            </a:endParaRPr>
          </a:p>
        </p:txBody>
      </p:sp>
      <p:sp>
        <p:nvSpPr>
          <p:cNvPr id="75789" name="Text Box 13"/>
          <p:cNvSpPr txBox="1">
            <a:spLocks noChangeArrowheads="1"/>
          </p:cNvSpPr>
          <p:nvPr/>
        </p:nvSpPr>
        <p:spPr bwMode="black">
          <a:xfrm>
            <a:off x="3435350" y="3662363"/>
            <a:ext cx="259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 eaLnBrk="0" hangingPunct="0"/>
            <a:endParaRPr lang="ru-RU" sz="1200" b="1" dirty="0">
              <a:solidFill>
                <a:schemeClr val="tx2"/>
              </a:solidFill>
            </a:endParaRPr>
          </a:p>
          <a:p>
            <a:pPr algn="ctr" eaLnBrk="0" hangingPunct="0"/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75790" name="Line 14"/>
          <p:cNvSpPr>
            <a:spLocks noChangeShapeType="1"/>
          </p:cNvSpPr>
          <p:nvPr/>
        </p:nvSpPr>
        <p:spPr bwMode="auto">
          <a:xfrm>
            <a:off x="2479675" y="1963738"/>
            <a:ext cx="1793875" cy="1617662"/>
          </a:xfrm>
          <a:prstGeom prst="line">
            <a:avLst/>
          </a:prstGeom>
          <a:noFill/>
          <a:ln w="28575">
            <a:solidFill>
              <a:srgbClr val="00344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cxnSp>
        <p:nvCxnSpPr>
          <p:cNvPr id="75791" name="AutoShape 15"/>
          <p:cNvCxnSpPr>
            <a:cxnSpLocks noChangeShapeType="1"/>
          </p:cNvCxnSpPr>
          <p:nvPr/>
        </p:nvCxnSpPr>
        <p:spPr bwMode="auto">
          <a:xfrm flipH="1">
            <a:off x="251520" y="1963738"/>
            <a:ext cx="2228156" cy="0"/>
          </a:xfrm>
          <a:prstGeom prst="straightConnector1">
            <a:avLst/>
          </a:prstGeom>
          <a:noFill/>
          <a:ln w="38100">
            <a:solidFill>
              <a:srgbClr val="00344F"/>
            </a:solidFill>
            <a:round/>
            <a:headEnd/>
            <a:tailEnd/>
          </a:ln>
          <a:effectLst/>
        </p:spPr>
      </p:cxnSp>
      <p:sp>
        <p:nvSpPr>
          <p:cNvPr id="75792" name="Text Box 16"/>
          <p:cNvSpPr txBox="1">
            <a:spLocks noChangeArrowheads="1"/>
          </p:cNvSpPr>
          <p:nvPr/>
        </p:nvSpPr>
        <p:spPr bwMode="auto">
          <a:xfrm>
            <a:off x="53120" y="1547446"/>
            <a:ext cx="32399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1600" b="1" dirty="0" smtClean="0">
                <a:solidFill>
                  <a:srgbClr val="000066"/>
                </a:solidFill>
                <a:latin typeface="Verdana" pitchFamily="34" charset="0"/>
              </a:rPr>
              <a:t>Результаты деятельности</a:t>
            </a:r>
            <a:endParaRPr lang="en-US" sz="1600" b="1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75793" name="Text Box 17"/>
          <p:cNvSpPr txBox="1">
            <a:spLocks noChangeArrowheads="1"/>
          </p:cNvSpPr>
          <p:nvPr/>
        </p:nvSpPr>
        <p:spPr bwMode="gray">
          <a:xfrm>
            <a:off x="837887" y="2993556"/>
            <a:ext cx="241764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1200" b="1" dirty="0" smtClean="0">
                <a:solidFill>
                  <a:srgbClr val="000066"/>
                </a:solidFill>
                <a:latin typeface="Verdana" pitchFamily="34" charset="0"/>
              </a:rPr>
              <a:t>Доля безработных, </a:t>
            </a:r>
          </a:p>
          <a:p>
            <a:pPr algn="ctr" eaLnBrk="0" hangingPunct="0"/>
            <a:r>
              <a:rPr lang="ru-RU" sz="1200" b="1" dirty="0" smtClean="0">
                <a:solidFill>
                  <a:srgbClr val="000066"/>
                </a:solidFill>
                <a:latin typeface="Verdana" pitchFamily="34" charset="0"/>
              </a:rPr>
              <a:t>открывших собственное </a:t>
            </a:r>
          </a:p>
          <a:p>
            <a:pPr algn="ctr" eaLnBrk="0" hangingPunct="0"/>
            <a:r>
              <a:rPr lang="ru-RU" sz="1200" b="1" dirty="0" smtClean="0">
                <a:solidFill>
                  <a:srgbClr val="000066"/>
                </a:solidFill>
                <a:latin typeface="Verdana" pitchFamily="34" charset="0"/>
              </a:rPr>
              <a:t>дело – 2,8% </a:t>
            </a:r>
          </a:p>
          <a:p>
            <a:pPr algn="ctr" eaLnBrk="0" hangingPunct="0"/>
            <a:r>
              <a:rPr lang="ru-RU" sz="1200" b="1" dirty="0" smtClean="0">
                <a:solidFill>
                  <a:srgbClr val="000066"/>
                </a:solidFill>
                <a:latin typeface="Verdana" pitchFamily="34" charset="0"/>
              </a:rPr>
              <a:t>(в десятке регионов, </a:t>
            </a:r>
          </a:p>
          <a:p>
            <a:pPr algn="ctr" eaLnBrk="0" hangingPunct="0"/>
            <a:r>
              <a:rPr lang="ru-RU" sz="1200" b="1" dirty="0" smtClean="0">
                <a:solidFill>
                  <a:srgbClr val="000066"/>
                </a:solidFill>
                <a:latin typeface="Verdana" pitchFamily="34" charset="0"/>
              </a:rPr>
              <a:t>по РФ - 0,69%)</a:t>
            </a:r>
            <a:endParaRPr lang="en-US" sz="1200" b="1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07334" y="3493614"/>
            <a:ext cx="273630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2019 год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66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C7C6CE0A-E69F-4027-BF8B-B33274183080}"/>
              </a:ext>
            </a:extLst>
          </p:cNvPr>
          <p:cNvGrpSpPr/>
          <p:nvPr/>
        </p:nvGrpSpPr>
        <p:grpSpPr>
          <a:xfrm>
            <a:off x="17608" y="845753"/>
            <a:ext cx="9090880" cy="89285"/>
            <a:chOff x="947651" y="2754884"/>
            <a:chExt cx="7257566" cy="89285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5BCF956B-8B98-4760-9B8B-8D944EFE084A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16E1AAD6-6A42-4921-8BE0-C3245A6BD813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Title 1"/>
          <p:cNvSpPr txBox="1">
            <a:spLocks/>
          </p:cNvSpPr>
          <p:nvPr/>
        </p:nvSpPr>
        <p:spPr>
          <a:xfrm>
            <a:off x="26244" y="111229"/>
            <a:ext cx="9082243" cy="6666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Достигнутые результаты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2CF5A-A0D1-4FFC-86A7-88EE12B9D50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9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7" name="Text Box 5"/>
          <p:cNvSpPr txBox="1">
            <a:spLocks noChangeArrowheads="1"/>
          </p:cNvSpPr>
          <p:nvPr/>
        </p:nvSpPr>
        <p:spPr bwMode="gray">
          <a:xfrm>
            <a:off x="779448" y="5977049"/>
            <a:ext cx="758510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На каждого не занятого трудовой деятельностью гражданина в автономном округе приходится более двух вакансий, заявленных работодателями</a:t>
            </a:r>
          </a:p>
        </p:txBody>
      </p:sp>
      <p:sp>
        <p:nvSpPr>
          <p:cNvPr id="95240" name="Oval 8"/>
          <p:cNvSpPr>
            <a:spLocks noChangeArrowheads="1"/>
          </p:cNvSpPr>
          <p:nvPr/>
        </p:nvSpPr>
        <p:spPr bwMode="gray">
          <a:xfrm>
            <a:off x="268382" y="2499707"/>
            <a:ext cx="2575890" cy="2440593"/>
          </a:xfrm>
          <a:prstGeom prst="ellipse">
            <a:avLst/>
          </a:prstGeom>
          <a:gradFill rotWithShape="1">
            <a:gsLst>
              <a:gs pos="0">
                <a:srgbClr val="EAB85E"/>
              </a:gs>
              <a:gs pos="100000">
                <a:srgbClr val="EAB85E">
                  <a:gamma/>
                  <a:shade val="57255"/>
                  <a:invGamma/>
                </a:srgbClr>
              </a:gs>
            </a:gsLst>
            <a:path path="rect">
              <a:fillToRect l="100000" t="10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5244" name="Text Box 12"/>
          <p:cNvSpPr txBox="1">
            <a:spLocks noChangeArrowheads="1"/>
          </p:cNvSpPr>
          <p:nvPr/>
        </p:nvSpPr>
        <p:spPr bwMode="gray">
          <a:xfrm>
            <a:off x="707738" y="2665817"/>
            <a:ext cx="1653497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2 400 постоянных </a:t>
            </a:r>
            <a:r>
              <a:rPr lang="ru-RU" sz="12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рабочих мест</a:t>
            </a:r>
            <a:endParaRPr lang="en-US" sz="1200" dirty="0">
              <a:latin typeface="Arial Black" panose="020B0A04020102020204" pitchFamily="34" charset="0"/>
            </a:endParaRPr>
          </a:p>
        </p:txBody>
      </p:sp>
      <p:sp>
        <p:nvSpPr>
          <p:cNvPr id="95249" name="Oval 17"/>
          <p:cNvSpPr>
            <a:spLocks noChangeArrowheads="1"/>
          </p:cNvSpPr>
          <p:nvPr/>
        </p:nvSpPr>
        <p:spPr bwMode="gray">
          <a:xfrm>
            <a:off x="876188" y="3312149"/>
            <a:ext cx="1541095" cy="1485003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72549"/>
                  <a:invGamma/>
                </a:schemeClr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5250" name="Picture 18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2657475" y="3962400"/>
            <a:ext cx="977900" cy="977900"/>
          </a:xfrm>
          <a:prstGeom prst="rect">
            <a:avLst/>
          </a:prstGeom>
          <a:noFill/>
        </p:spPr>
      </p:pic>
      <p:pic>
        <p:nvPicPr>
          <p:cNvPr id="95257" name="Picture 25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638675" y="3962400"/>
            <a:ext cx="977900" cy="977900"/>
          </a:xfrm>
          <a:prstGeom prst="rect">
            <a:avLst/>
          </a:prstGeom>
          <a:noFill/>
        </p:spPr>
      </p:pic>
      <p:sp>
        <p:nvSpPr>
          <p:cNvPr id="95258" name="Text Box 26"/>
          <p:cNvSpPr txBox="1">
            <a:spLocks noChangeArrowheads="1"/>
          </p:cNvSpPr>
          <p:nvPr/>
        </p:nvSpPr>
        <p:spPr bwMode="gray">
          <a:xfrm>
            <a:off x="938119" y="3800734"/>
            <a:ext cx="1451511" cy="5078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2 000 рабочих мест</a:t>
            </a:r>
          </a:p>
          <a:p>
            <a:pPr algn="ctr"/>
            <a:r>
              <a:rPr lang="ru-RU" sz="9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создано  </a:t>
            </a:r>
          </a:p>
          <a:p>
            <a:pPr algn="ctr"/>
            <a:r>
              <a:rPr lang="ru-RU" sz="9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субъектами МСП</a:t>
            </a:r>
            <a:endParaRPr lang="en-US" sz="9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5261" name="Oval 29"/>
          <p:cNvSpPr>
            <a:spLocks noChangeArrowheads="1"/>
          </p:cNvSpPr>
          <p:nvPr/>
        </p:nvSpPr>
        <p:spPr bwMode="gray">
          <a:xfrm>
            <a:off x="6358063" y="2188918"/>
            <a:ext cx="2601193" cy="2505683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57255"/>
                  <a:invGamma/>
                </a:schemeClr>
              </a:gs>
            </a:gsLst>
            <a:path path="rect">
              <a:fillToRect l="100000" t="10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5264" name="Picture 32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834368" y="2726792"/>
            <a:ext cx="977900" cy="977900"/>
          </a:xfrm>
          <a:prstGeom prst="rect">
            <a:avLst/>
          </a:prstGeom>
          <a:noFill/>
        </p:spPr>
      </p:pic>
      <p:sp>
        <p:nvSpPr>
          <p:cNvPr id="95265" name="Text Box 33"/>
          <p:cNvSpPr txBox="1">
            <a:spLocks noChangeArrowheads="1"/>
          </p:cNvSpPr>
          <p:nvPr/>
        </p:nvSpPr>
        <p:spPr bwMode="gray">
          <a:xfrm>
            <a:off x="6765064" y="2749180"/>
            <a:ext cx="1839384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23,2 тыс. временных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рабочих мест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207541" y="1087811"/>
            <a:ext cx="4729058" cy="1005910"/>
            <a:chOff x="603719" y="404664"/>
            <a:chExt cx="7920880" cy="1322313"/>
          </a:xfrm>
        </p:grpSpPr>
        <p:sp>
          <p:nvSpPr>
            <p:cNvPr id="95236" name="AutoShape 4"/>
            <p:cNvSpPr>
              <a:spLocks noChangeArrowheads="1"/>
            </p:cNvSpPr>
            <p:nvPr/>
          </p:nvSpPr>
          <p:spPr bwMode="blackWhite">
            <a:xfrm>
              <a:off x="603719" y="404664"/>
              <a:ext cx="7920880" cy="1245594"/>
            </a:xfrm>
            <a:prstGeom prst="roundRect">
              <a:avLst>
                <a:gd name="adj" fmla="val 50000"/>
              </a:avLst>
            </a:prstGeom>
            <a:noFill/>
            <a:ln w="38100" algn="ctr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955026" y="634595"/>
              <a:ext cx="7282261" cy="1092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accent1">
                      <a:lumMod val="50000"/>
                    </a:schemeClr>
                  </a:solidFill>
                  <a:latin typeface="Verdana" pitchFamily="34" charset="0"/>
                </a:rPr>
                <a:t>В 2019 году в Югре созданы рабочие места</a:t>
              </a:r>
              <a:endParaRPr lang="ru-RU" sz="1600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16244" y="5867723"/>
            <a:ext cx="8280920" cy="680319"/>
            <a:chOff x="603719" y="404664"/>
            <a:chExt cx="7920880" cy="1245594"/>
          </a:xfrm>
        </p:grpSpPr>
        <p:sp>
          <p:nvSpPr>
            <p:cNvPr id="28" name="AutoShape 4"/>
            <p:cNvSpPr>
              <a:spLocks noChangeArrowheads="1"/>
            </p:cNvSpPr>
            <p:nvPr/>
          </p:nvSpPr>
          <p:spPr bwMode="blackWhite">
            <a:xfrm>
              <a:off x="603719" y="404664"/>
              <a:ext cx="7920880" cy="1245594"/>
            </a:xfrm>
            <a:prstGeom prst="roundRect">
              <a:avLst>
                <a:gd name="adj" fmla="val 50000"/>
              </a:avLst>
            </a:prstGeom>
            <a:noFill/>
            <a:ln w="38100" algn="ctr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06712" y="449929"/>
              <a:ext cx="7330578" cy="383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dirty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0" name="AutoShape 5"/>
          <p:cNvSpPr>
            <a:spLocks noChangeArrowheads="1"/>
          </p:cNvSpPr>
          <p:nvPr/>
        </p:nvSpPr>
        <p:spPr bwMode="gray">
          <a:xfrm rot="8270941">
            <a:off x="2619342" y="2288846"/>
            <a:ext cx="1238049" cy="666559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0196"/>
                  <a:invGamma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277696276"/>
              </p:ext>
            </p:extLst>
          </p:nvPr>
        </p:nvGraphicFramePr>
        <p:xfrm>
          <a:off x="2188918" y="2979159"/>
          <a:ext cx="4899514" cy="2944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AutoShape 5"/>
          <p:cNvSpPr>
            <a:spLocks noChangeArrowheads="1"/>
          </p:cNvSpPr>
          <p:nvPr/>
        </p:nvSpPr>
        <p:spPr bwMode="gray">
          <a:xfrm rot="2471512" flipV="1">
            <a:off x="5241963" y="2271075"/>
            <a:ext cx="1238049" cy="705849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0196"/>
                  <a:invGamma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C7C6CE0A-E69F-4027-BF8B-B33274183080}"/>
              </a:ext>
            </a:extLst>
          </p:cNvPr>
          <p:cNvGrpSpPr/>
          <p:nvPr/>
        </p:nvGrpSpPr>
        <p:grpSpPr>
          <a:xfrm>
            <a:off x="17608" y="845753"/>
            <a:ext cx="9090880" cy="89285"/>
            <a:chOff x="947651" y="2754884"/>
            <a:chExt cx="7257566" cy="89285"/>
          </a:xfrm>
        </p:grpSpPr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5BCF956B-8B98-4760-9B8B-8D944EFE084A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16E1AAD6-6A42-4921-8BE0-C3245A6BD813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26244" y="111229"/>
            <a:ext cx="9082243" cy="6666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Достигнутые результаты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2CF5A-A0D1-4FFC-86A7-88EE12B9D50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4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19067" y="448441"/>
            <a:ext cx="5495164" cy="6848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ЗАДАЧИ НА 2020 ГОД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9543-A0AA-4EF7-9B07-6F41C4D96F3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1403649" y="1864417"/>
            <a:ext cx="72008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solidFill>
                  <a:srgbClr val="35297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сохранение  </a:t>
            </a:r>
            <a:r>
              <a:rPr lang="ru-RU" sz="1600" dirty="0">
                <a:solidFill>
                  <a:srgbClr val="35297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уровня регистрируемой безработицы </a:t>
            </a:r>
            <a:r>
              <a:rPr lang="ru-RU" sz="1600" dirty="0" smtClean="0">
                <a:solidFill>
                  <a:srgbClr val="35297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– </a:t>
            </a:r>
            <a:r>
              <a:rPr lang="ru-RU" sz="1600" dirty="0">
                <a:solidFill>
                  <a:srgbClr val="35297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0,57</a:t>
            </a:r>
            <a:r>
              <a:rPr lang="ru-RU" sz="1600" dirty="0" smtClean="0">
                <a:solidFill>
                  <a:srgbClr val="35297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%</a:t>
            </a:r>
            <a:endParaRPr lang="en-US" sz="1600" dirty="0">
              <a:solidFill>
                <a:srgbClr val="352973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grpSp>
        <p:nvGrpSpPr>
          <p:cNvPr id="72709" name="Group 5"/>
          <p:cNvGrpSpPr>
            <a:grpSpLocks/>
          </p:cNvGrpSpPr>
          <p:nvPr/>
        </p:nvGrpSpPr>
        <p:grpSpPr bwMode="auto">
          <a:xfrm>
            <a:off x="489477" y="1632235"/>
            <a:ext cx="685800" cy="679450"/>
            <a:chOff x="1296" y="1200"/>
            <a:chExt cx="432" cy="428"/>
          </a:xfrm>
        </p:grpSpPr>
        <p:grpSp>
          <p:nvGrpSpPr>
            <p:cNvPr id="72710" name="Group 6"/>
            <p:cNvGrpSpPr>
              <a:grpSpLocks/>
            </p:cNvGrpSpPr>
            <p:nvPr/>
          </p:nvGrpSpPr>
          <p:grpSpPr bwMode="auto">
            <a:xfrm>
              <a:off x="1296" y="1200"/>
              <a:ext cx="432" cy="428"/>
              <a:chOff x="662" y="1574"/>
              <a:chExt cx="480" cy="476"/>
            </a:xfrm>
          </p:grpSpPr>
          <p:grpSp>
            <p:nvGrpSpPr>
              <p:cNvPr id="72711" name="Group 7"/>
              <p:cNvGrpSpPr>
                <a:grpSpLocks/>
              </p:cNvGrpSpPr>
              <p:nvPr/>
            </p:nvGrpSpPr>
            <p:grpSpPr bwMode="auto">
              <a:xfrm>
                <a:off x="662" y="1574"/>
                <a:ext cx="480" cy="476"/>
                <a:chOff x="662" y="1574"/>
                <a:chExt cx="480" cy="476"/>
              </a:xfrm>
            </p:grpSpPr>
            <p:sp>
              <p:nvSpPr>
                <p:cNvPr id="72712" name="Oval 8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72713" name="Oval 9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alpha val="32001"/>
                      </a:schemeClr>
                    </a:gs>
                    <a:gs pos="100000">
                      <a:schemeClr val="accent1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72714" name="Oval 10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54118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72715" name="Oval 11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63529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72716" name="Group 12"/>
              <p:cNvGrpSpPr>
                <a:grpSpLocks/>
              </p:cNvGrpSpPr>
              <p:nvPr/>
            </p:nvGrpSpPr>
            <p:grpSpPr bwMode="auto">
              <a:xfrm>
                <a:off x="720" y="1625"/>
                <a:ext cx="376" cy="379"/>
                <a:chOff x="336" y="1049"/>
                <a:chExt cx="376" cy="379"/>
              </a:xfrm>
            </p:grpSpPr>
            <p:sp>
              <p:nvSpPr>
                <p:cNvPr id="72717" name="Oval 13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72718" name="Group 14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72719" name="Oval 15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46275"/>
                          <a:invGamma/>
                        </a:srgbClr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2720" name="Oval 16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D6E1E2">
                          <a:gamma/>
                          <a:tint val="34902"/>
                          <a:invGamma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2721" name="Oval 17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79216"/>
                          <a:invGamma/>
                        </a:srgbClr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2722" name="Oval 18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tint val="0"/>
                          <a:invGamma/>
                        </a:srgbClr>
                      </a:gs>
                      <a:gs pos="100000">
                        <a:srgbClr val="D6E1E2">
                          <a:alpha val="3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72723" name="Text Box 19"/>
            <p:cNvSpPr txBox="1">
              <a:spLocks noChangeArrowheads="1"/>
            </p:cNvSpPr>
            <p:nvPr/>
          </p:nvSpPr>
          <p:spPr bwMode="gray">
            <a:xfrm>
              <a:off x="1392" y="1269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rgbClr val="000066"/>
                  </a:solidFill>
                </a:rPr>
                <a:t>1</a:t>
              </a:r>
            </a:p>
          </p:txBody>
        </p:sp>
      </p:grpSp>
      <p:sp>
        <p:nvSpPr>
          <p:cNvPr id="72725" name="Text Box 21"/>
          <p:cNvSpPr txBox="1">
            <a:spLocks noChangeArrowheads="1"/>
          </p:cNvSpPr>
          <p:nvPr/>
        </p:nvSpPr>
        <p:spPr bwMode="auto">
          <a:xfrm>
            <a:off x="1331640" y="2615592"/>
            <a:ext cx="704346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повышение доли трудоустроенных инвалидов, обратившихся в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органы службы занятости населения,  с 48,0 % до 48,5%</a:t>
            </a:r>
            <a:endParaRPr lang="en-US" sz="1600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2727" name="Text Box 23"/>
          <p:cNvSpPr txBox="1">
            <a:spLocks noChangeArrowheads="1"/>
          </p:cNvSpPr>
          <p:nvPr/>
        </p:nvSpPr>
        <p:spPr bwMode="auto">
          <a:xfrm>
            <a:off x="1403650" y="3673113"/>
            <a:ext cx="7200799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352973"/>
                </a:solidFill>
                <a:latin typeface="Arial Black" panose="020B0A04020102020204" pitchFamily="34" charset="0"/>
              </a:rPr>
              <a:t>повышение уровня занятости женщин</a:t>
            </a:r>
            <a:r>
              <a:rPr lang="ru-RU" sz="1600" dirty="0">
                <a:solidFill>
                  <a:srgbClr val="352973"/>
                </a:solidFill>
                <a:latin typeface="Arial Black" panose="020B0A04020102020204" pitchFamily="34" charset="0"/>
              </a:rPr>
              <a:t>, имеющих детей дошкольного возраста, с  69,7% до 72,5</a:t>
            </a:r>
            <a:r>
              <a:rPr lang="ru-RU" sz="1600" dirty="0" smtClean="0">
                <a:solidFill>
                  <a:srgbClr val="352973"/>
                </a:solidFill>
                <a:latin typeface="Arial Black" panose="020B0A04020102020204" pitchFamily="34" charset="0"/>
              </a:rPr>
              <a:t>%</a:t>
            </a:r>
            <a:endParaRPr lang="ru-RU" sz="1600" dirty="0">
              <a:solidFill>
                <a:srgbClr val="352973"/>
              </a:solidFill>
              <a:latin typeface="Arial Black" panose="020B0A04020102020204" pitchFamily="34" charset="0"/>
            </a:endParaRPr>
          </a:p>
        </p:txBody>
      </p:sp>
      <p:sp>
        <p:nvSpPr>
          <p:cNvPr id="72729" name="Text Box 25"/>
          <p:cNvSpPr txBox="1">
            <a:spLocks noChangeArrowheads="1"/>
          </p:cNvSpPr>
          <p:nvPr/>
        </p:nvSpPr>
        <p:spPr bwMode="auto">
          <a:xfrm>
            <a:off x="1331640" y="4534404"/>
            <a:ext cx="712879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обеспечение доли занятых граждан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предпенсионного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 возраста, из числа прошедших профессиональное обучение или получивших профессиональное образование, не менее 85%</a:t>
            </a:r>
            <a:endParaRPr lang="en-US" sz="1600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72730" name="Group 26"/>
          <p:cNvGrpSpPr>
            <a:grpSpLocks/>
          </p:cNvGrpSpPr>
          <p:nvPr/>
        </p:nvGrpSpPr>
        <p:grpSpPr bwMode="auto">
          <a:xfrm>
            <a:off x="456568" y="2648235"/>
            <a:ext cx="685800" cy="685800"/>
            <a:chOff x="1303" y="1810"/>
            <a:chExt cx="432" cy="432"/>
          </a:xfrm>
        </p:grpSpPr>
        <p:grpSp>
          <p:nvGrpSpPr>
            <p:cNvPr id="72731" name="Group 27"/>
            <p:cNvGrpSpPr>
              <a:grpSpLocks/>
            </p:cNvGrpSpPr>
            <p:nvPr/>
          </p:nvGrpSpPr>
          <p:grpSpPr bwMode="auto">
            <a:xfrm>
              <a:off x="1303" y="1810"/>
              <a:ext cx="432" cy="432"/>
              <a:chOff x="816" y="2400"/>
              <a:chExt cx="480" cy="476"/>
            </a:xfrm>
          </p:grpSpPr>
          <p:grpSp>
            <p:nvGrpSpPr>
              <p:cNvPr id="72732" name="Group 28"/>
              <p:cNvGrpSpPr>
                <a:grpSpLocks/>
              </p:cNvGrpSpPr>
              <p:nvPr/>
            </p:nvGrpSpPr>
            <p:grpSpPr bwMode="auto">
              <a:xfrm>
                <a:off x="816" y="2400"/>
                <a:ext cx="480" cy="476"/>
                <a:chOff x="662" y="1574"/>
                <a:chExt cx="480" cy="476"/>
              </a:xfrm>
            </p:grpSpPr>
            <p:sp>
              <p:nvSpPr>
                <p:cNvPr id="72733" name="Oval 29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72734" name="Oval 30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72735" name="Oval 31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72736" name="Oval 32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3529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72737" name="Group 33"/>
              <p:cNvGrpSpPr>
                <a:grpSpLocks/>
              </p:cNvGrpSpPr>
              <p:nvPr/>
            </p:nvGrpSpPr>
            <p:grpSpPr bwMode="auto">
              <a:xfrm>
                <a:off x="871" y="2455"/>
                <a:ext cx="376" cy="379"/>
                <a:chOff x="336" y="1049"/>
                <a:chExt cx="376" cy="379"/>
              </a:xfrm>
            </p:grpSpPr>
            <p:sp>
              <p:nvSpPr>
                <p:cNvPr id="72738" name="Oval 34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72739" name="Group 35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72740" name="Oval 36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46275"/>
                          <a:invGamma/>
                        </a:srgbClr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2741" name="Oval 37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D6E1E2">
                          <a:gamma/>
                          <a:tint val="34902"/>
                          <a:invGamma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2742" name="Oval 38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79216"/>
                          <a:invGamma/>
                        </a:srgbClr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2743" name="Oval 39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tint val="0"/>
                          <a:invGamma/>
                        </a:srgbClr>
                      </a:gs>
                      <a:gs pos="100000">
                        <a:srgbClr val="D6E1E2">
                          <a:alpha val="3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72744" name="Text Box 40"/>
            <p:cNvSpPr txBox="1">
              <a:spLocks noChangeArrowheads="1"/>
            </p:cNvSpPr>
            <p:nvPr/>
          </p:nvSpPr>
          <p:spPr bwMode="gray">
            <a:xfrm>
              <a:off x="1406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chemeClr val="accent4">
                      <a:lumMod val="50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72745" name="Group 41"/>
          <p:cNvGrpSpPr>
            <a:grpSpLocks/>
          </p:cNvGrpSpPr>
          <p:nvPr/>
        </p:nvGrpSpPr>
        <p:grpSpPr bwMode="auto">
          <a:xfrm>
            <a:off x="456568" y="3579324"/>
            <a:ext cx="685800" cy="679450"/>
            <a:chOff x="1296" y="1200"/>
            <a:chExt cx="432" cy="428"/>
          </a:xfrm>
        </p:grpSpPr>
        <p:grpSp>
          <p:nvGrpSpPr>
            <p:cNvPr id="72746" name="Group 42"/>
            <p:cNvGrpSpPr>
              <a:grpSpLocks/>
            </p:cNvGrpSpPr>
            <p:nvPr/>
          </p:nvGrpSpPr>
          <p:grpSpPr bwMode="auto">
            <a:xfrm>
              <a:off x="1296" y="1200"/>
              <a:ext cx="432" cy="428"/>
              <a:chOff x="662" y="1574"/>
              <a:chExt cx="480" cy="476"/>
            </a:xfrm>
          </p:grpSpPr>
          <p:grpSp>
            <p:nvGrpSpPr>
              <p:cNvPr id="72747" name="Group 43"/>
              <p:cNvGrpSpPr>
                <a:grpSpLocks/>
              </p:cNvGrpSpPr>
              <p:nvPr/>
            </p:nvGrpSpPr>
            <p:grpSpPr bwMode="auto">
              <a:xfrm>
                <a:off x="662" y="1574"/>
                <a:ext cx="480" cy="476"/>
                <a:chOff x="662" y="1574"/>
                <a:chExt cx="480" cy="476"/>
              </a:xfrm>
            </p:grpSpPr>
            <p:sp>
              <p:nvSpPr>
                <p:cNvPr id="72748" name="Oval 44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72749" name="Oval 45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alpha val="32001"/>
                      </a:schemeClr>
                    </a:gs>
                    <a:gs pos="100000">
                      <a:schemeClr val="accent1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72750" name="Oval 46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54118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72751" name="Oval 47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63529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72752" name="Group 48"/>
              <p:cNvGrpSpPr>
                <a:grpSpLocks/>
              </p:cNvGrpSpPr>
              <p:nvPr/>
            </p:nvGrpSpPr>
            <p:grpSpPr bwMode="auto">
              <a:xfrm>
                <a:off x="720" y="1625"/>
                <a:ext cx="376" cy="379"/>
                <a:chOff x="336" y="1049"/>
                <a:chExt cx="376" cy="379"/>
              </a:xfrm>
            </p:grpSpPr>
            <p:sp>
              <p:nvSpPr>
                <p:cNvPr id="72753" name="Oval 49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72754" name="Group 50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72755" name="Oval 51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46275"/>
                          <a:invGamma/>
                        </a:srgbClr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2756" name="Oval 52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D6E1E2">
                          <a:gamma/>
                          <a:tint val="34902"/>
                          <a:invGamma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2757" name="Oval 53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79216"/>
                          <a:invGamma/>
                        </a:srgbClr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2758" name="Oval 54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tint val="0"/>
                          <a:invGamma/>
                        </a:srgbClr>
                      </a:gs>
                      <a:gs pos="100000">
                        <a:srgbClr val="D6E1E2">
                          <a:alpha val="3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72759" name="Text Box 55"/>
            <p:cNvSpPr txBox="1">
              <a:spLocks noChangeArrowheads="1"/>
            </p:cNvSpPr>
            <p:nvPr/>
          </p:nvSpPr>
          <p:spPr bwMode="gray">
            <a:xfrm>
              <a:off x="1392" y="1269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chemeClr val="accent1">
                      <a:lumMod val="50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72760" name="Group 56"/>
          <p:cNvGrpSpPr>
            <a:grpSpLocks/>
          </p:cNvGrpSpPr>
          <p:nvPr/>
        </p:nvGrpSpPr>
        <p:grpSpPr bwMode="auto">
          <a:xfrm>
            <a:off x="443191" y="4654150"/>
            <a:ext cx="685800" cy="685800"/>
            <a:chOff x="1323" y="3010"/>
            <a:chExt cx="432" cy="432"/>
          </a:xfrm>
        </p:grpSpPr>
        <p:grpSp>
          <p:nvGrpSpPr>
            <p:cNvPr id="72761" name="Group 57"/>
            <p:cNvGrpSpPr>
              <a:grpSpLocks/>
            </p:cNvGrpSpPr>
            <p:nvPr/>
          </p:nvGrpSpPr>
          <p:grpSpPr bwMode="auto">
            <a:xfrm>
              <a:off x="1323" y="3010"/>
              <a:ext cx="432" cy="432"/>
              <a:chOff x="816" y="2400"/>
              <a:chExt cx="480" cy="476"/>
            </a:xfrm>
          </p:grpSpPr>
          <p:grpSp>
            <p:nvGrpSpPr>
              <p:cNvPr id="72762" name="Group 58"/>
              <p:cNvGrpSpPr>
                <a:grpSpLocks/>
              </p:cNvGrpSpPr>
              <p:nvPr/>
            </p:nvGrpSpPr>
            <p:grpSpPr bwMode="auto">
              <a:xfrm>
                <a:off x="816" y="2400"/>
                <a:ext cx="480" cy="476"/>
                <a:chOff x="662" y="1574"/>
                <a:chExt cx="480" cy="476"/>
              </a:xfrm>
            </p:grpSpPr>
            <p:sp>
              <p:nvSpPr>
                <p:cNvPr id="72763" name="Oval 59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72764" name="Oval 60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72765" name="Oval 61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72766" name="Oval 62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3529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72767" name="Group 63"/>
              <p:cNvGrpSpPr>
                <a:grpSpLocks/>
              </p:cNvGrpSpPr>
              <p:nvPr/>
            </p:nvGrpSpPr>
            <p:grpSpPr bwMode="auto">
              <a:xfrm>
                <a:off x="871" y="2455"/>
                <a:ext cx="376" cy="379"/>
                <a:chOff x="336" y="1049"/>
                <a:chExt cx="376" cy="379"/>
              </a:xfrm>
            </p:grpSpPr>
            <p:sp>
              <p:nvSpPr>
                <p:cNvPr id="72768" name="Oval 64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72769" name="Group 65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72770" name="Oval 66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46275"/>
                          <a:invGamma/>
                        </a:srgbClr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2771" name="Oval 67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D6E1E2">
                          <a:gamma/>
                          <a:tint val="34902"/>
                          <a:invGamma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2772" name="Oval 68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79216"/>
                          <a:invGamma/>
                        </a:srgbClr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2773" name="Oval 69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tint val="0"/>
                          <a:invGamma/>
                        </a:srgbClr>
                      </a:gs>
                      <a:gs pos="100000">
                        <a:srgbClr val="D6E1E2">
                          <a:alpha val="3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72774" name="Text Box 70"/>
            <p:cNvSpPr txBox="1">
              <a:spLocks noChangeArrowheads="1"/>
            </p:cNvSpPr>
            <p:nvPr/>
          </p:nvSpPr>
          <p:spPr bwMode="gray">
            <a:xfrm>
              <a:off x="1412" y="3072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chemeClr val="accent4">
                      <a:lumMod val="50000"/>
                    </a:schemeClr>
                  </a:solidFill>
                </a:rPr>
                <a:t>4</a:t>
              </a:r>
            </a:p>
          </p:txBody>
        </p:sp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xmlns="" id="{C7C6CE0A-E69F-4027-BF8B-B33274183080}"/>
              </a:ext>
            </a:extLst>
          </p:cNvPr>
          <p:cNvGrpSpPr/>
          <p:nvPr/>
        </p:nvGrpSpPr>
        <p:grpSpPr>
          <a:xfrm>
            <a:off x="0" y="1045132"/>
            <a:ext cx="9143999" cy="112801"/>
            <a:chOff x="947651" y="2754884"/>
            <a:chExt cx="7257566" cy="89285"/>
          </a:xfrm>
        </p:grpSpPr>
        <p:sp>
          <p:nvSpPr>
            <p:cNvPr id="77" name="Прямоугольник 76">
              <a:extLst>
                <a:ext uri="{FF2B5EF4-FFF2-40B4-BE49-F238E27FC236}">
                  <a16:creationId xmlns:a16="http://schemas.microsoft.com/office/drawing/2014/main" xmlns="" id="{5BCF956B-8B98-4760-9B8B-8D944EFE084A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Прямоугольник 77">
              <a:extLst>
                <a:ext uri="{FF2B5EF4-FFF2-40B4-BE49-F238E27FC236}">
                  <a16:creationId xmlns:a16="http://schemas.microsoft.com/office/drawing/2014/main" xmlns="" id="{16E1AAD6-6A42-4921-8BE0-C3245A6BD813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26289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C7C6CE0A-E69F-4027-BF8B-B33274183080}"/>
              </a:ext>
            </a:extLst>
          </p:cNvPr>
          <p:cNvGrpSpPr/>
          <p:nvPr/>
        </p:nvGrpSpPr>
        <p:grpSpPr>
          <a:xfrm>
            <a:off x="0" y="1484784"/>
            <a:ext cx="9144000" cy="98506"/>
            <a:chOff x="947651" y="2754884"/>
            <a:chExt cx="7257566" cy="89285"/>
          </a:xfrm>
        </p:grpSpPr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5BCF956B-8B98-4760-9B8B-8D944EFE084A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16E1AAD6-6A42-4921-8BE0-C3245A6BD813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7504" y="75185"/>
            <a:ext cx="892899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Направления государственной программы 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Ханты-Мансийского автономного округа – Югры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«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Поддержка занятости населения»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</a:br>
            <a:endParaRPr lang="ru-RU" sz="20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56529022"/>
              </p:ext>
            </p:extLst>
          </p:nvPr>
        </p:nvGraphicFramePr>
        <p:xfrm>
          <a:off x="251520" y="1772816"/>
          <a:ext cx="860495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9543-A0AA-4EF7-9B07-6F41C4D96F3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7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9"/>
          <p:cNvSpPr>
            <a:spLocks noChangeArrowheads="1"/>
          </p:cNvSpPr>
          <p:nvPr/>
        </p:nvSpPr>
        <p:spPr bwMode="ltGray">
          <a:xfrm rot="16200000">
            <a:off x="4198153" y="-2727685"/>
            <a:ext cx="720079" cy="8568953"/>
          </a:xfrm>
          <a:prstGeom prst="leftArrow">
            <a:avLst>
              <a:gd name="adj1" fmla="val 100000"/>
              <a:gd name="adj2" fmla="val 6518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  <a:alpha val="12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C7C6CE0A-E69F-4027-BF8B-B33274183080}"/>
              </a:ext>
            </a:extLst>
          </p:cNvPr>
          <p:cNvGrpSpPr/>
          <p:nvPr/>
        </p:nvGrpSpPr>
        <p:grpSpPr>
          <a:xfrm>
            <a:off x="28182" y="980728"/>
            <a:ext cx="9144000" cy="144016"/>
            <a:chOff x="947651" y="2754884"/>
            <a:chExt cx="7257566" cy="89285"/>
          </a:xfrm>
        </p:grpSpPr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5BCF956B-8B98-4760-9B8B-8D944EFE084A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16E1AAD6-6A42-4921-8BE0-C3245A6BD813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87524" y="284455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Жители  Югры имеют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возможность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48533" y="2420888"/>
            <a:ext cx="2628292" cy="227754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Открыть собственное дело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с использованием субсидии из бюджета автономного округа (для безработных граждан и граждан пенсионного и предпенсионного возраста) – размер субсидии 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88,2 </a:t>
            </a:r>
            <a:r>
              <a:rPr lang="ru-RU" sz="15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тыс. </a:t>
            </a:r>
            <a:r>
              <a:rPr lang="ru-RU" sz="1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рублей</a:t>
            </a:r>
          </a:p>
          <a:p>
            <a:pPr algn="ctr"/>
            <a:endParaRPr lang="ru-RU" sz="15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70130" y="2420888"/>
            <a:ext cx="2636819" cy="120032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Трудоустроиться на временные </a:t>
            </a: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 постоянные рабочие </a:t>
            </a:r>
            <a:r>
              <a:rPr lang="ru-RU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места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– ежегодное число трудоустроенных 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23 тыс. человек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3648" y="3789040"/>
            <a:ext cx="4603301" cy="161582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Получить первую профессию, сменить имеющуюся профессию повысить квалификацию по имеющейся профессии </a:t>
            </a:r>
            <a:r>
              <a:rPr lang="ru-RU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ежегодное число прошедших профессиональное обучение и дополнительное профессиональное образование </a:t>
            </a:r>
            <a:endPara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&gt;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тыс.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человек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2420888"/>
            <a:ext cx="295232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Получить </a:t>
            </a:r>
            <a:r>
              <a:rPr lang="ru-RU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11 </a:t>
            </a: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государственны</a:t>
            </a:r>
            <a:r>
              <a:rPr lang="ru-RU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услуг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в области содействия занятости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населения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ежегодное 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число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получателей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60 тыс.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человек</a:t>
            </a:r>
            <a:endParaRPr lang="ru-RU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9543-A0AA-4EF7-9B07-6F41C4D96F3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9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Прямоугольник 93"/>
          <p:cNvSpPr/>
          <p:nvPr/>
        </p:nvSpPr>
        <p:spPr>
          <a:xfrm>
            <a:off x="755650" y="6098321"/>
            <a:ext cx="1446803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Franklin Gothic Medium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75 009,3</a:t>
            </a:r>
            <a:endParaRPr lang="ru-RU" dirty="0">
              <a:latin typeface="Franklin Gothic Medium" pitchFamily="34" charset="0"/>
              <a:cs typeface="Calibri" panose="020F050202020403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260648"/>
            <a:ext cx="9143999" cy="6666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Финансирование госпрограммы, тыс.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рублей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393729929"/>
              </p:ext>
            </p:extLst>
          </p:nvPr>
        </p:nvGraphicFramePr>
        <p:xfrm>
          <a:off x="3917550" y="2026105"/>
          <a:ext cx="5218027" cy="4669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30629"/>
              </p:ext>
            </p:extLst>
          </p:nvPr>
        </p:nvGraphicFramePr>
        <p:xfrm>
          <a:off x="2016390" y="1329731"/>
          <a:ext cx="2679435" cy="52425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794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9434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Поддержка занятости населения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социальных выплат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59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услуг, исполнение полномочий в сфере труда и занятости населения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Охрана труда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Трудовая</a:t>
                      </a:r>
                      <a:r>
                        <a:rPr lang="ru-RU" sz="1500" b="0" baseline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 мобильность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+mn-ea"/>
                          <a:cs typeface="Times New Roman" panose="02020603050405020304" pitchFamily="18" charset="0"/>
                        </a:rPr>
                        <a:t>Содействие</a:t>
                      </a:r>
                      <a:r>
                        <a:rPr lang="ru-RU" sz="1500" b="0" baseline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+mn-ea"/>
                          <a:cs typeface="Times New Roman" panose="02020603050405020304" pitchFamily="18" charset="0"/>
                        </a:rPr>
                        <a:t> трудоустройству инвалидов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Переселение соотечественников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Портфели проектов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241540" y="1484564"/>
            <a:ext cx="327804" cy="334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241497" y="2255739"/>
            <a:ext cx="336430" cy="3340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234354" y="3016465"/>
            <a:ext cx="329778" cy="334002"/>
          </a:xfrm>
          <a:prstGeom prst="rect">
            <a:avLst/>
          </a:prstGeom>
          <a:solidFill>
            <a:srgbClr val="FF33C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234354" y="3788736"/>
            <a:ext cx="336430" cy="3340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235431" y="5485868"/>
            <a:ext cx="328701" cy="334002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241497" y="6133651"/>
            <a:ext cx="328701" cy="334002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750804" y="1466182"/>
            <a:ext cx="1235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Franklin Gothic Medium" pitchFamily="34" charset="0"/>
                <a:cs typeface="Calibri" panose="020F0502020204030204" pitchFamily="34" charset="0"/>
              </a:rPr>
              <a:t>371 837,2</a:t>
            </a:r>
            <a:endParaRPr lang="ru-RU" dirty="0">
              <a:latin typeface="Franklin Gothic Medium" pitchFamily="34" charset="0"/>
              <a:cs typeface="Calibri" panose="020F0502020204030204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750800" y="4350874"/>
            <a:ext cx="1446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Franklin Gothic Medium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4 299,4</a:t>
            </a:r>
            <a:endParaRPr lang="ru-RU" dirty="0">
              <a:latin typeface="Franklin Gothic Medium" pitchFamily="34" charset="0"/>
              <a:cs typeface="Calibri" panose="020F0502020204030204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750799" y="3785560"/>
            <a:ext cx="1446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Franklin Gothic Medium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653 286,6</a:t>
            </a:r>
            <a:endParaRPr lang="ru-RU" dirty="0">
              <a:latin typeface="Franklin Gothic Medium" pitchFamily="34" charset="0"/>
              <a:cs typeface="Calibri" panose="020F0502020204030204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750801" y="4920145"/>
            <a:ext cx="1446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Franklin Gothic Medium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20 086,6</a:t>
            </a:r>
            <a:endParaRPr lang="ru-RU" dirty="0">
              <a:latin typeface="Franklin Gothic Medium" pitchFamily="34" charset="0"/>
              <a:cs typeface="Calibri" panose="020F0502020204030204" pitchFamily="34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755650" y="5485868"/>
            <a:ext cx="1446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Franklin Gothic Medium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10 996,7</a:t>
            </a:r>
            <a:endParaRPr lang="ru-RU" dirty="0">
              <a:latin typeface="Franklin Gothic Medium" pitchFamily="34" charset="0"/>
              <a:cs typeface="Calibri" panose="020F0502020204030204" pitchFamily="34" charset="0"/>
            </a:endParaRP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C7C6CE0A-E69F-4027-BF8B-B33274183080}"/>
              </a:ext>
            </a:extLst>
          </p:cNvPr>
          <p:cNvGrpSpPr/>
          <p:nvPr/>
        </p:nvGrpSpPr>
        <p:grpSpPr>
          <a:xfrm>
            <a:off x="-12192" y="1024906"/>
            <a:ext cx="9156192" cy="89285"/>
            <a:chOff x="947651" y="2754884"/>
            <a:chExt cx="7257566" cy="89285"/>
          </a:xfrm>
        </p:grpSpPr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xmlns="" id="{5BCF956B-8B98-4760-9B8B-8D944EFE084A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16E1AAD6-6A42-4921-8BE0-C3245A6BD813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40" name="Диаграмма 39">
            <a:extLst>
              <a:ext uri="{FF2B5EF4-FFF2-40B4-BE49-F238E27FC236}">
                <a16:creationId xmlns:a16="http://schemas.microsoft.com/office/drawing/2014/main" xmlns="" id="{422B0A89-D7F0-4A1C-8806-D4ABFB9F81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7227901"/>
              </p:ext>
            </p:extLst>
          </p:nvPr>
        </p:nvGraphicFramePr>
        <p:xfrm>
          <a:off x="4031877" y="1133241"/>
          <a:ext cx="5409744" cy="4731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5724128" y="3430356"/>
            <a:ext cx="2133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2 049 184,6</a:t>
            </a:r>
            <a:endParaRPr lang="ru-RU" sz="2400" b="1" dirty="0">
              <a:solidFill>
                <a:srgbClr val="00B050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35431" y="4350874"/>
            <a:ext cx="336430" cy="33400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41540" y="4955475"/>
            <a:ext cx="336430" cy="3340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50799" y="2255739"/>
            <a:ext cx="1235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Franklin Gothic Medium" pitchFamily="34" charset="0"/>
                <a:cs typeface="Calibri" panose="020F0502020204030204" pitchFamily="34" charset="0"/>
              </a:rPr>
              <a:t>387 065,6</a:t>
            </a:r>
            <a:endParaRPr lang="ru-RU" dirty="0">
              <a:latin typeface="Franklin Gothic Medium" pitchFamily="34" charset="0"/>
              <a:cs typeface="Calibri" panose="020F0502020204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55650" y="3006897"/>
            <a:ext cx="1235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Franklin Gothic Medium" pitchFamily="34" charset="0"/>
                <a:cs typeface="Calibri" panose="020F0502020204030204" pitchFamily="34" charset="0"/>
              </a:rPr>
              <a:t>526 603,2</a:t>
            </a:r>
            <a:endParaRPr lang="ru-RU" dirty="0">
              <a:latin typeface="Franklin Gothic Medium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55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C7C6CE0A-E69F-4027-BF8B-B33274183080}"/>
              </a:ext>
            </a:extLst>
          </p:cNvPr>
          <p:cNvGrpSpPr/>
          <p:nvPr/>
        </p:nvGrpSpPr>
        <p:grpSpPr>
          <a:xfrm>
            <a:off x="0" y="1484784"/>
            <a:ext cx="9144000" cy="144016"/>
            <a:chOff x="947651" y="2754884"/>
            <a:chExt cx="7257566" cy="89285"/>
          </a:xfrm>
        </p:grpSpPr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5BCF956B-8B98-4760-9B8B-8D944EFE084A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16E1AAD6-6A42-4921-8BE0-C3245A6BD813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06274" y="484510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Синхронизация ресурсов и показателей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746852"/>
            <a:ext cx="4248472" cy="584775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 Black" panose="020B0A04020102020204" pitchFamily="34" charset="0"/>
                <a:cs typeface="Arial" pitchFamily="34" charset="0"/>
              </a:rPr>
              <a:t>Мероприятия </a:t>
            </a:r>
            <a:r>
              <a:rPr lang="ru-RU" sz="1600" dirty="0">
                <a:latin typeface="Arial Black" panose="020B0A04020102020204" pitchFamily="34" charset="0"/>
                <a:cs typeface="Arial" pitchFamily="34" charset="0"/>
              </a:rPr>
              <a:t>активной политики </a:t>
            </a:r>
            <a:endParaRPr lang="ru-RU" sz="1600" dirty="0" smtClean="0">
              <a:latin typeface="Arial Black" panose="020B0A04020102020204" pitchFamily="34" charset="0"/>
              <a:cs typeface="Arial" pitchFamily="34" charset="0"/>
            </a:endParaRPr>
          </a:p>
          <a:p>
            <a:pPr algn="ctr"/>
            <a:r>
              <a:rPr lang="ru-RU" sz="1600" dirty="0" smtClean="0">
                <a:latin typeface="Arial Black" panose="020B0A04020102020204" pitchFamily="34" charset="0"/>
                <a:cs typeface="Arial" pitchFamily="34" charset="0"/>
              </a:rPr>
              <a:t>занятости </a:t>
            </a:r>
            <a:r>
              <a:rPr lang="ru-RU" sz="1600" dirty="0">
                <a:latin typeface="Arial Black" panose="020B0A04020102020204" pitchFamily="34" charset="0"/>
                <a:cs typeface="Arial" pitchFamily="34" charset="0"/>
              </a:rPr>
              <a:t>населения </a:t>
            </a:r>
          </a:p>
        </p:txBody>
      </p:sp>
      <p:graphicFrame>
        <p:nvGraphicFramePr>
          <p:cNvPr id="37" name="Group 6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2246419"/>
              </p:ext>
            </p:extLst>
          </p:nvPr>
        </p:nvGraphicFramePr>
        <p:xfrm>
          <a:off x="107504" y="2636912"/>
          <a:ext cx="4248472" cy="3024335"/>
        </p:xfrm>
        <a:graphic>
          <a:graphicData uri="http://schemas.openxmlformats.org/drawingml/2006/table">
            <a:tbl>
              <a:tblPr firstRow="1" firstCol="1">
                <a:tableStyleId>{00A15C55-8517-42AA-B614-E9B94910E393}</a:tableStyleId>
              </a:tblPr>
              <a:tblGrid>
                <a:gridCol w="792088"/>
                <a:gridCol w="2016224"/>
                <a:gridCol w="1440160"/>
              </a:tblGrid>
              <a:tr h="1188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</a:txBody>
                  <a:tcPr anchor="ctr" horzOverflow="overflow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Объем финансирования, млн. руб.</a:t>
                      </a:r>
                    </a:p>
                  </a:txBody>
                  <a:tcPr anchor="ctr" horzOverflow="overflow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Количество участников, чел.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6124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397,2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68 792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106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396,3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68 814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124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400,4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69 103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27356" y="1746852"/>
            <a:ext cx="36018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Arial" pitchFamily="34" charset="0"/>
              </a:rPr>
              <a:t>Объем компенсации расходов работодателя по оплате труда</a:t>
            </a:r>
          </a:p>
          <a:p>
            <a:pPr lvl="0"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Arial" pitchFamily="34" charset="0"/>
              </a:rPr>
              <a:t>23  тыс. граждан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Arial" pitchFamily="34" charset="0"/>
              </a:rPr>
              <a:t>, участвующих</a:t>
            </a:r>
          </a:p>
          <a:p>
            <a:pPr lvl="0" algn="ctr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Arial" pitchFamily="34" charset="0"/>
              </a:rPr>
              <a:t>во временных работах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213387851"/>
              </p:ext>
            </p:extLst>
          </p:nvPr>
        </p:nvGraphicFramePr>
        <p:xfrm>
          <a:off x="4788024" y="3212976"/>
          <a:ext cx="3888432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796136" y="5294772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2020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6852591" y="5301208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2021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7740352" y="5301208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2022</a:t>
            </a:r>
            <a:endParaRPr lang="ru-RU" sz="160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652120" y="5294772"/>
            <a:ext cx="2952328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9543-A0AA-4EF7-9B07-6F41C4D96F3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2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97147" y="61938"/>
            <a:ext cx="8646853" cy="896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Показатели государственной программы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ECF62C37-E2BB-4DBB-8005-DED4B6C3F29B}"/>
              </a:ext>
            </a:extLst>
          </p:cNvPr>
          <p:cNvGrpSpPr/>
          <p:nvPr/>
        </p:nvGrpSpPr>
        <p:grpSpPr>
          <a:xfrm>
            <a:off x="0" y="959530"/>
            <a:ext cx="7859486" cy="89285"/>
            <a:chOff x="947651" y="2754884"/>
            <a:chExt cx="7257566" cy="89285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046A3631-639E-466D-8A77-3657DE9080D8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E49B628D-02C5-4A3B-B622-8A9166518EC3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270335" y="1468690"/>
            <a:ext cx="8588690" cy="765115"/>
            <a:chOff x="270335" y="1624651"/>
            <a:chExt cx="8588690" cy="765115"/>
          </a:xfrm>
        </p:grpSpPr>
        <p:sp>
          <p:nvSpPr>
            <p:cNvPr id="3" name="Полилиния 2"/>
            <p:cNvSpPr/>
            <p:nvPr/>
          </p:nvSpPr>
          <p:spPr>
            <a:xfrm>
              <a:off x="270335" y="1624651"/>
              <a:ext cx="4719427" cy="765115"/>
            </a:xfrm>
            <a:custGeom>
              <a:avLst/>
              <a:gdLst>
                <a:gd name="connsiteX0" fmla="*/ 0 w 4719427"/>
                <a:gd name="connsiteY0" fmla="*/ 0 h 314174"/>
                <a:gd name="connsiteX1" fmla="*/ 4562340 w 4719427"/>
                <a:gd name="connsiteY1" fmla="*/ 0 h 314174"/>
                <a:gd name="connsiteX2" fmla="*/ 4719427 w 4719427"/>
                <a:gd name="connsiteY2" fmla="*/ 157087 h 314174"/>
                <a:gd name="connsiteX3" fmla="*/ 4562340 w 4719427"/>
                <a:gd name="connsiteY3" fmla="*/ 314174 h 314174"/>
                <a:gd name="connsiteX4" fmla="*/ 0 w 4719427"/>
                <a:gd name="connsiteY4" fmla="*/ 314174 h 314174"/>
                <a:gd name="connsiteX5" fmla="*/ 157087 w 4719427"/>
                <a:gd name="connsiteY5" fmla="*/ 157087 h 314174"/>
                <a:gd name="connsiteX6" fmla="*/ 0 w 4719427"/>
                <a:gd name="connsiteY6" fmla="*/ 0 h 314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19427" h="314174">
                  <a:moveTo>
                    <a:pt x="0" y="0"/>
                  </a:moveTo>
                  <a:lnTo>
                    <a:pt x="4562340" y="0"/>
                  </a:lnTo>
                  <a:lnTo>
                    <a:pt x="4719427" y="157087"/>
                  </a:lnTo>
                  <a:lnTo>
                    <a:pt x="4562340" y="314174"/>
                  </a:lnTo>
                  <a:lnTo>
                    <a:pt x="0" y="314174"/>
                  </a:lnTo>
                  <a:lnTo>
                    <a:pt x="157087" y="1570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9947" tIns="11430" rIns="157087" bIns="1143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  </a:t>
              </a:r>
              <a:r>
                <a:rPr lang="ru-RU" sz="1200" b="1" kern="1200" dirty="0" smtClean="0"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Целевой </a:t>
              </a:r>
              <a:r>
                <a:rPr lang="ru-RU" sz="1200" b="1" kern="1200" dirty="0"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показатель</a:t>
              </a: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4776075" y="1624651"/>
              <a:ext cx="896074" cy="760815"/>
            </a:xfrm>
            <a:custGeom>
              <a:avLst/>
              <a:gdLst>
                <a:gd name="connsiteX0" fmla="*/ 0 w 752830"/>
                <a:gd name="connsiteY0" fmla="*/ 0 h 291041"/>
                <a:gd name="connsiteX1" fmla="*/ 607310 w 752830"/>
                <a:gd name="connsiteY1" fmla="*/ 0 h 291041"/>
                <a:gd name="connsiteX2" fmla="*/ 752830 w 752830"/>
                <a:gd name="connsiteY2" fmla="*/ 145521 h 291041"/>
                <a:gd name="connsiteX3" fmla="*/ 607310 w 752830"/>
                <a:gd name="connsiteY3" fmla="*/ 291041 h 291041"/>
                <a:gd name="connsiteX4" fmla="*/ 0 w 752830"/>
                <a:gd name="connsiteY4" fmla="*/ 291041 h 291041"/>
                <a:gd name="connsiteX5" fmla="*/ 145521 w 752830"/>
                <a:gd name="connsiteY5" fmla="*/ 145521 h 291041"/>
                <a:gd name="connsiteX6" fmla="*/ 0 w 752830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830" h="291041">
                  <a:moveTo>
                    <a:pt x="0" y="0"/>
                  </a:moveTo>
                  <a:lnTo>
                    <a:pt x="607310" y="0"/>
                  </a:lnTo>
                  <a:lnTo>
                    <a:pt x="752830" y="145521"/>
                  </a:lnTo>
                  <a:lnTo>
                    <a:pt x="607310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455A">
                <a:alpha val="9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  </a:t>
              </a:r>
              <a:r>
                <a:rPr lang="ru-RU" sz="1200" b="1" kern="1200" dirty="0" smtClean="0">
                  <a:solidFill>
                    <a:schemeClr val="bg1"/>
                  </a:solidFill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2019</a:t>
              </a:r>
              <a:endParaRPr lang="ru-RU" sz="1200" b="1" kern="1200" dirty="0">
                <a:solidFill>
                  <a:schemeClr val="bg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5458462" y="1624651"/>
              <a:ext cx="896074" cy="760815"/>
            </a:xfrm>
            <a:custGeom>
              <a:avLst/>
              <a:gdLst>
                <a:gd name="connsiteX0" fmla="*/ 0 w 655819"/>
                <a:gd name="connsiteY0" fmla="*/ 0 h 291041"/>
                <a:gd name="connsiteX1" fmla="*/ 510299 w 655819"/>
                <a:gd name="connsiteY1" fmla="*/ 0 h 291041"/>
                <a:gd name="connsiteX2" fmla="*/ 655819 w 655819"/>
                <a:gd name="connsiteY2" fmla="*/ 145521 h 291041"/>
                <a:gd name="connsiteX3" fmla="*/ 510299 w 655819"/>
                <a:gd name="connsiteY3" fmla="*/ 291041 h 291041"/>
                <a:gd name="connsiteX4" fmla="*/ 0 w 655819"/>
                <a:gd name="connsiteY4" fmla="*/ 291041 h 291041"/>
                <a:gd name="connsiteX5" fmla="*/ 145521 w 655819"/>
                <a:gd name="connsiteY5" fmla="*/ 145521 h 291041"/>
                <a:gd name="connsiteX6" fmla="*/ 0 w 655819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819" h="291041">
                  <a:moveTo>
                    <a:pt x="0" y="0"/>
                  </a:moveTo>
                  <a:lnTo>
                    <a:pt x="510299" y="0"/>
                  </a:lnTo>
                  <a:lnTo>
                    <a:pt x="655819" y="145521"/>
                  </a:lnTo>
                  <a:lnTo>
                    <a:pt x="510299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455A">
                <a:alpha val="9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  </a:t>
              </a:r>
              <a:r>
                <a:rPr lang="ru-RU" sz="1200" b="1" kern="1200" dirty="0" smtClean="0">
                  <a:solidFill>
                    <a:schemeClr val="bg1"/>
                  </a:solidFill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2020</a:t>
              </a:r>
              <a:endParaRPr lang="ru-RU" sz="1200" b="1" kern="1200" dirty="0">
                <a:solidFill>
                  <a:schemeClr val="bg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6140849" y="1624651"/>
              <a:ext cx="896074" cy="760815"/>
            </a:xfrm>
            <a:custGeom>
              <a:avLst/>
              <a:gdLst>
                <a:gd name="connsiteX0" fmla="*/ 0 w 752830"/>
                <a:gd name="connsiteY0" fmla="*/ 0 h 291041"/>
                <a:gd name="connsiteX1" fmla="*/ 607310 w 752830"/>
                <a:gd name="connsiteY1" fmla="*/ 0 h 291041"/>
                <a:gd name="connsiteX2" fmla="*/ 752830 w 752830"/>
                <a:gd name="connsiteY2" fmla="*/ 145521 h 291041"/>
                <a:gd name="connsiteX3" fmla="*/ 607310 w 752830"/>
                <a:gd name="connsiteY3" fmla="*/ 291041 h 291041"/>
                <a:gd name="connsiteX4" fmla="*/ 0 w 752830"/>
                <a:gd name="connsiteY4" fmla="*/ 291041 h 291041"/>
                <a:gd name="connsiteX5" fmla="*/ 145521 w 752830"/>
                <a:gd name="connsiteY5" fmla="*/ 145521 h 291041"/>
                <a:gd name="connsiteX6" fmla="*/ 0 w 752830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830" h="291041">
                  <a:moveTo>
                    <a:pt x="0" y="0"/>
                  </a:moveTo>
                  <a:lnTo>
                    <a:pt x="607310" y="0"/>
                  </a:lnTo>
                  <a:lnTo>
                    <a:pt x="752830" y="145521"/>
                  </a:lnTo>
                  <a:lnTo>
                    <a:pt x="607310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455A">
                <a:alpha val="9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  </a:t>
              </a:r>
              <a:r>
                <a:rPr lang="ru-RU" sz="1200" b="1" kern="1200" dirty="0" smtClean="0">
                  <a:solidFill>
                    <a:schemeClr val="bg1"/>
                  </a:solidFill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2021</a:t>
              </a:r>
              <a:endParaRPr lang="ru-RU" sz="1200" b="1" kern="1200" dirty="0">
                <a:solidFill>
                  <a:schemeClr val="bg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6823237" y="1624651"/>
              <a:ext cx="862681" cy="760815"/>
            </a:xfrm>
            <a:custGeom>
              <a:avLst/>
              <a:gdLst>
                <a:gd name="connsiteX0" fmla="*/ 0 w 655819"/>
                <a:gd name="connsiteY0" fmla="*/ 0 h 291041"/>
                <a:gd name="connsiteX1" fmla="*/ 510299 w 655819"/>
                <a:gd name="connsiteY1" fmla="*/ 0 h 291041"/>
                <a:gd name="connsiteX2" fmla="*/ 655819 w 655819"/>
                <a:gd name="connsiteY2" fmla="*/ 145521 h 291041"/>
                <a:gd name="connsiteX3" fmla="*/ 510299 w 655819"/>
                <a:gd name="connsiteY3" fmla="*/ 291041 h 291041"/>
                <a:gd name="connsiteX4" fmla="*/ 0 w 655819"/>
                <a:gd name="connsiteY4" fmla="*/ 291041 h 291041"/>
                <a:gd name="connsiteX5" fmla="*/ 145521 w 655819"/>
                <a:gd name="connsiteY5" fmla="*/ 145521 h 291041"/>
                <a:gd name="connsiteX6" fmla="*/ 0 w 655819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819" h="291041">
                  <a:moveTo>
                    <a:pt x="0" y="0"/>
                  </a:moveTo>
                  <a:lnTo>
                    <a:pt x="510299" y="0"/>
                  </a:lnTo>
                  <a:lnTo>
                    <a:pt x="655819" y="145521"/>
                  </a:lnTo>
                  <a:lnTo>
                    <a:pt x="510299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455A">
                <a:alpha val="9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  </a:t>
              </a:r>
              <a:r>
                <a:rPr lang="ru-RU" sz="1200" b="1" kern="1200" dirty="0" smtClean="0">
                  <a:solidFill>
                    <a:schemeClr val="bg1"/>
                  </a:solidFill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2022</a:t>
              </a:r>
              <a:endParaRPr lang="ru-RU" sz="1200" b="1" kern="1200" dirty="0">
                <a:solidFill>
                  <a:schemeClr val="bg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7472232" y="1624651"/>
              <a:ext cx="847649" cy="760815"/>
            </a:xfrm>
            <a:custGeom>
              <a:avLst/>
              <a:gdLst>
                <a:gd name="connsiteX0" fmla="*/ 0 w 655819"/>
                <a:gd name="connsiteY0" fmla="*/ 0 h 291041"/>
                <a:gd name="connsiteX1" fmla="*/ 510299 w 655819"/>
                <a:gd name="connsiteY1" fmla="*/ 0 h 291041"/>
                <a:gd name="connsiteX2" fmla="*/ 655819 w 655819"/>
                <a:gd name="connsiteY2" fmla="*/ 145521 h 291041"/>
                <a:gd name="connsiteX3" fmla="*/ 510299 w 655819"/>
                <a:gd name="connsiteY3" fmla="*/ 291041 h 291041"/>
                <a:gd name="connsiteX4" fmla="*/ 0 w 655819"/>
                <a:gd name="connsiteY4" fmla="*/ 291041 h 291041"/>
                <a:gd name="connsiteX5" fmla="*/ 145521 w 655819"/>
                <a:gd name="connsiteY5" fmla="*/ 145521 h 291041"/>
                <a:gd name="connsiteX6" fmla="*/ 0 w 655819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819" h="291041">
                  <a:moveTo>
                    <a:pt x="0" y="0"/>
                  </a:moveTo>
                  <a:lnTo>
                    <a:pt x="510299" y="0"/>
                  </a:lnTo>
                  <a:lnTo>
                    <a:pt x="655819" y="145521"/>
                  </a:lnTo>
                  <a:lnTo>
                    <a:pt x="510299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455A">
                <a:alpha val="9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  </a:t>
              </a:r>
              <a:r>
                <a:rPr lang="ru-RU" sz="1200" b="1" kern="1200" dirty="0" smtClean="0">
                  <a:solidFill>
                    <a:schemeClr val="bg1"/>
                  </a:solidFill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2023</a:t>
              </a:r>
              <a:endParaRPr lang="ru-RU" sz="1200" b="1" kern="1200" dirty="0">
                <a:solidFill>
                  <a:schemeClr val="bg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8106195" y="1624651"/>
              <a:ext cx="752830" cy="760815"/>
            </a:xfrm>
            <a:custGeom>
              <a:avLst/>
              <a:gdLst>
                <a:gd name="connsiteX0" fmla="*/ 0 w 752830"/>
                <a:gd name="connsiteY0" fmla="*/ 0 h 291041"/>
                <a:gd name="connsiteX1" fmla="*/ 607310 w 752830"/>
                <a:gd name="connsiteY1" fmla="*/ 0 h 291041"/>
                <a:gd name="connsiteX2" fmla="*/ 752830 w 752830"/>
                <a:gd name="connsiteY2" fmla="*/ 145521 h 291041"/>
                <a:gd name="connsiteX3" fmla="*/ 607310 w 752830"/>
                <a:gd name="connsiteY3" fmla="*/ 291041 h 291041"/>
                <a:gd name="connsiteX4" fmla="*/ 0 w 752830"/>
                <a:gd name="connsiteY4" fmla="*/ 291041 h 291041"/>
                <a:gd name="connsiteX5" fmla="*/ 145521 w 752830"/>
                <a:gd name="connsiteY5" fmla="*/ 145521 h 291041"/>
                <a:gd name="connsiteX6" fmla="*/ 0 w 752830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830" h="291041">
                  <a:moveTo>
                    <a:pt x="0" y="0"/>
                  </a:moveTo>
                  <a:lnTo>
                    <a:pt x="607310" y="0"/>
                  </a:lnTo>
                  <a:lnTo>
                    <a:pt x="752830" y="145521"/>
                  </a:lnTo>
                  <a:lnTo>
                    <a:pt x="607310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455A">
                <a:alpha val="9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bg1"/>
                  </a:solidFill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 2024</a:t>
              </a:r>
              <a:endParaRPr lang="ru-RU" sz="1200" b="1" kern="1200" dirty="0">
                <a:solidFill>
                  <a:schemeClr val="bg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270335" y="2345334"/>
            <a:ext cx="8588690" cy="702048"/>
            <a:chOff x="270335" y="2542572"/>
            <a:chExt cx="8588690" cy="702048"/>
          </a:xfrm>
        </p:grpSpPr>
        <p:sp>
          <p:nvSpPr>
            <p:cNvPr id="29" name="Полилиния 28"/>
            <p:cNvSpPr/>
            <p:nvPr/>
          </p:nvSpPr>
          <p:spPr>
            <a:xfrm>
              <a:off x="270335" y="2542572"/>
              <a:ext cx="4719427" cy="702048"/>
            </a:xfrm>
            <a:custGeom>
              <a:avLst/>
              <a:gdLst>
                <a:gd name="connsiteX0" fmla="*/ 0 w 4719427"/>
                <a:gd name="connsiteY0" fmla="*/ 0 h 350652"/>
                <a:gd name="connsiteX1" fmla="*/ 4544101 w 4719427"/>
                <a:gd name="connsiteY1" fmla="*/ 0 h 350652"/>
                <a:gd name="connsiteX2" fmla="*/ 4719427 w 4719427"/>
                <a:gd name="connsiteY2" fmla="*/ 175326 h 350652"/>
                <a:gd name="connsiteX3" fmla="*/ 4544101 w 4719427"/>
                <a:gd name="connsiteY3" fmla="*/ 350652 h 350652"/>
                <a:gd name="connsiteX4" fmla="*/ 0 w 4719427"/>
                <a:gd name="connsiteY4" fmla="*/ 350652 h 350652"/>
                <a:gd name="connsiteX5" fmla="*/ 175326 w 4719427"/>
                <a:gd name="connsiteY5" fmla="*/ 175326 h 350652"/>
                <a:gd name="connsiteX6" fmla="*/ 0 w 4719427"/>
                <a:gd name="connsiteY6" fmla="*/ 0 h 35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19427" h="350652">
                  <a:moveTo>
                    <a:pt x="0" y="0"/>
                  </a:moveTo>
                  <a:lnTo>
                    <a:pt x="4544101" y="0"/>
                  </a:lnTo>
                  <a:lnTo>
                    <a:pt x="4719427" y="175326"/>
                  </a:lnTo>
                  <a:lnTo>
                    <a:pt x="4544101" y="350652"/>
                  </a:lnTo>
                  <a:lnTo>
                    <a:pt x="0" y="350652"/>
                  </a:lnTo>
                  <a:lnTo>
                    <a:pt x="175326" y="175326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3106" tIns="8890" rIns="175326" bIns="889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b="0" kern="1200" dirty="0">
                <a:effectLst/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4820174" y="2542572"/>
              <a:ext cx="896074" cy="702048"/>
            </a:xfrm>
            <a:custGeom>
              <a:avLst/>
              <a:gdLst>
                <a:gd name="connsiteX0" fmla="*/ 0 w 752830"/>
                <a:gd name="connsiteY0" fmla="*/ 0 h 291041"/>
                <a:gd name="connsiteX1" fmla="*/ 607310 w 752830"/>
                <a:gd name="connsiteY1" fmla="*/ 0 h 291041"/>
                <a:gd name="connsiteX2" fmla="*/ 752830 w 752830"/>
                <a:gd name="connsiteY2" fmla="*/ 145521 h 291041"/>
                <a:gd name="connsiteX3" fmla="*/ 607310 w 752830"/>
                <a:gd name="connsiteY3" fmla="*/ 291041 h 291041"/>
                <a:gd name="connsiteX4" fmla="*/ 0 w 752830"/>
                <a:gd name="connsiteY4" fmla="*/ 291041 h 291041"/>
                <a:gd name="connsiteX5" fmla="*/ 145521 w 752830"/>
                <a:gd name="connsiteY5" fmla="*/ 145521 h 291041"/>
                <a:gd name="connsiteX6" fmla="*/ 0 w 752830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830" h="291041">
                  <a:moveTo>
                    <a:pt x="0" y="0"/>
                  </a:moveTo>
                  <a:lnTo>
                    <a:pt x="607310" y="0"/>
                  </a:lnTo>
                  <a:lnTo>
                    <a:pt x="752830" y="145521"/>
                  </a:lnTo>
                  <a:lnTo>
                    <a:pt x="607310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chemeClr val="tx2">
                      <a:lumMod val="50000"/>
                    </a:schemeClr>
                  </a:solidFill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0,57</a:t>
              </a:r>
              <a:endParaRPr lang="ru-RU" sz="1400" b="1" kern="12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5546660" y="2542572"/>
              <a:ext cx="780604" cy="702048"/>
            </a:xfrm>
            <a:custGeom>
              <a:avLst/>
              <a:gdLst>
                <a:gd name="connsiteX0" fmla="*/ 0 w 655819"/>
                <a:gd name="connsiteY0" fmla="*/ 0 h 291041"/>
                <a:gd name="connsiteX1" fmla="*/ 510299 w 655819"/>
                <a:gd name="connsiteY1" fmla="*/ 0 h 291041"/>
                <a:gd name="connsiteX2" fmla="*/ 655819 w 655819"/>
                <a:gd name="connsiteY2" fmla="*/ 145521 h 291041"/>
                <a:gd name="connsiteX3" fmla="*/ 510299 w 655819"/>
                <a:gd name="connsiteY3" fmla="*/ 291041 h 291041"/>
                <a:gd name="connsiteX4" fmla="*/ 0 w 655819"/>
                <a:gd name="connsiteY4" fmla="*/ 291041 h 291041"/>
                <a:gd name="connsiteX5" fmla="*/ 145521 w 655819"/>
                <a:gd name="connsiteY5" fmla="*/ 145521 h 291041"/>
                <a:gd name="connsiteX6" fmla="*/ 0 w 655819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819" h="291041">
                  <a:moveTo>
                    <a:pt x="0" y="0"/>
                  </a:moveTo>
                  <a:lnTo>
                    <a:pt x="510299" y="0"/>
                  </a:lnTo>
                  <a:lnTo>
                    <a:pt x="655819" y="145521"/>
                  </a:lnTo>
                  <a:lnTo>
                    <a:pt x="510299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>
                  <a:solidFill>
                    <a:schemeClr val="tx2">
                      <a:lumMod val="50000"/>
                    </a:schemeClr>
                  </a:solidFill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0,57</a:t>
              </a:r>
              <a:endParaRPr lang="ru-RU" sz="1400" b="1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6157676" y="2542572"/>
              <a:ext cx="896074" cy="702048"/>
            </a:xfrm>
            <a:custGeom>
              <a:avLst/>
              <a:gdLst>
                <a:gd name="connsiteX0" fmla="*/ 0 w 752830"/>
                <a:gd name="connsiteY0" fmla="*/ 0 h 291041"/>
                <a:gd name="connsiteX1" fmla="*/ 607310 w 752830"/>
                <a:gd name="connsiteY1" fmla="*/ 0 h 291041"/>
                <a:gd name="connsiteX2" fmla="*/ 752830 w 752830"/>
                <a:gd name="connsiteY2" fmla="*/ 145521 h 291041"/>
                <a:gd name="connsiteX3" fmla="*/ 607310 w 752830"/>
                <a:gd name="connsiteY3" fmla="*/ 291041 h 291041"/>
                <a:gd name="connsiteX4" fmla="*/ 0 w 752830"/>
                <a:gd name="connsiteY4" fmla="*/ 291041 h 291041"/>
                <a:gd name="connsiteX5" fmla="*/ 145521 w 752830"/>
                <a:gd name="connsiteY5" fmla="*/ 145521 h 291041"/>
                <a:gd name="connsiteX6" fmla="*/ 0 w 752830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830" h="291041">
                  <a:moveTo>
                    <a:pt x="0" y="0"/>
                  </a:moveTo>
                  <a:lnTo>
                    <a:pt x="607310" y="0"/>
                  </a:lnTo>
                  <a:lnTo>
                    <a:pt x="752830" y="145521"/>
                  </a:lnTo>
                  <a:lnTo>
                    <a:pt x="607310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>
                  <a:solidFill>
                    <a:schemeClr val="tx2">
                      <a:lumMod val="50000"/>
                    </a:schemeClr>
                  </a:solidFill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0,56</a:t>
              </a:r>
              <a:endParaRPr lang="ru-RU" sz="1400" b="1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Полилиния 32"/>
            <p:cNvSpPr/>
            <p:nvPr/>
          </p:nvSpPr>
          <p:spPr>
            <a:xfrm>
              <a:off x="6884162" y="2542572"/>
              <a:ext cx="780604" cy="702048"/>
            </a:xfrm>
            <a:custGeom>
              <a:avLst/>
              <a:gdLst>
                <a:gd name="connsiteX0" fmla="*/ 0 w 655819"/>
                <a:gd name="connsiteY0" fmla="*/ 0 h 291041"/>
                <a:gd name="connsiteX1" fmla="*/ 510299 w 655819"/>
                <a:gd name="connsiteY1" fmla="*/ 0 h 291041"/>
                <a:gd name="connsiteX2" fmla="*/ 655819 w 655819"/>
                <a:gd name="connsiteY2" fmla="*/ 145521 h 291041"/>
                <a:gd name="connsiteX3" fmla="*/ 510299 w 655819"/>
                <a:gd name="connsiteY3" fmla="*/ 291041 h 291041"/>
                <a:gd name="connsiteX4" fmla="*/ 0 w 655819"/>
                <a:gd name="connsiteY4" fmla="*/ 291041 h 291041"/>
                <a:gd name="connsiteX5" fmla="*/ 145521 w 655819"/>
                <a:gd name="connsiteY5" fmla="*/ 145521 h 291041"/>
                <a:gd name="connsiteX6" fmla="*/ 0 w 655819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819" h="291041">
                  <a:moveTo>
                    <a:pt x="0" y="0"/>
                  </a:moveTo>
                  <a:lnTo>
                    <a:pt x="510299" y="0"/>
                  </a:lnTo>
                  <a:lnTo>
                    <a:pt x="655819" y="145521"/>
                  </a:lnTo>
                  <a:lnTo>
                    <a:pt x="510299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>
                  <a:solidFill>
                    <a:schemeClr val="tx2">
                      <a:lumMod val="50000"/>
                    </a:schemeClr>
                  </a:solidFill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0,56</a:t>
              </a:r>
              <a:endParaRPr lang="ru-RU" sz="1400" b="1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7495178" y="2542572"/>
              <a:ext cx="780604" cy="702048"/>
            </a:xfrm>
            <a:custGeom>
              <a:avLst/>
              <a:gdLst>
                <a:gd name="connsiteX0" fmla="*/ 0 w 655819"/>
                <a:gd name="connsiteY0" fmla="*/ 0 h 291041"/>
                <a:gd name="connsiteX1" fmla="*/ 510299 w 655819"/>
                <a:gd name="connsiteY1" fmla="*/ 0 h 291041"/>
                <a:gd name="connsiteX2" fmla="*/ 655819 w 655819"/>
                <a:gd name="connsiteY2" fmla="*/ 145521 h 291041"/>
                <a:gd name="connsiteX3" fmla="*/ 510299 w 655819"/>
                <a:gd name="connsiteY3" fmla="*/ 291041 h 291041"/>
                <a:gd name="connsiteX4" fmla="*/ 0 w 655819"/>
                <a:gd name="connsiteY4" fmla="*/ 291041 h 291041"/>
                <a:gd name="connsiteX5" fmla="*/ 145521 w 655819"/>
                <a:gd name="connsiteY5" fmla="*/ 145521 h 291041"/>
                <a:gd name="connsiteX6" fmla="*/ 0 w 655819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819" h="291041">
                  <a:moveTo>
                    <a:pt x="0" y="0"/>
                  </a:moveTo>
                  <a:lnTo>
                    <a:pt x="510299" y="0"/>
                  </a:lnTo>
                  <a:lnTo>
                    <a:pt x="655819" y="145521"/>
                  </a:lnTo>
                  <a:lnTo>
                    <a:pt x="510299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>
                  <a:solidFill>
                    <a:schemeClr val="tx2">
                      <a:lumMod val="50000"/>
                    </a:schemeClr>
                  </a:solidFill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0,56</a:t>
              </a:r>
              <a:endParaRPr lang="ru-RU" sz="1400" b="1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Полилиния 34"/>
            <p:cNvSpPr/>
            <p:nvPr/>
          </p:nvSpPr>
          <p:spPr>
            <a:xfrm>
              <a:off x="8106195" y="2542572"/>
              <a:ext cx="752830" cy="702048"/>
            </a:xfrm>
            <a:custGeom>
              <a:avLst/>
              <a:gdLst>
                <a:gd name="connsiteX0" fmla="*/ 0 w 752830"/>
                <a:gd name="connsiteY0" fmla="*/ 0 h 291041"/>
                <a:gd name="connsiteX1" fmla="*/ 607310 w 752830"/>
                <a:gd name="connsiteY1" fmla="*/ 0 h 291041"/>
                <a:gd name="connsiteX2" fmla="*/ 752830 w 752830"/>
                <a:gd name="connsiteY2" fmla="*/ 145521 h 291041"/>
                <a:gd name="connsiteX3" fmla="*/ 607310 w 752830"/>
                <a:gd name="connsiteY3" fmla="*/ 291041 h 291041"/>
                <a:gd name="connsiteX4" fmla="*/ 0 w 752830"/>
                <a:gd name="connsiteY4" fmla="*/ 291041 h 291041"/>
                <a:gd name="connsiteX5" fmla="*/ 145521 w 752830"/>
                <a:gd name="connsiteY5" fmla="*/ 145521 h 291041"/>
                <a:gd name="connsiteX6" fmla="*/ 0 w 752830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830" h="291041">
                  <a:moveTo>
                    <a:pt x="0" y="0"/>
                  </a:moveTo>
                  <a:lnTo>
                    <a:pt x="607310" y="0"/>
                  </a:lnTo>
                  <a:lnTo>
                    <a:pt x="752830" y="145521"/>
                  </a:lnTo>
                  <a:lnTo>
                    <a:pt x="607310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>
                  <a:solidFill>
                    <a:schemeClr val="tx2">
                      <a:lumMod val="50000"/>
                    </a:schemeClr>
                  </a:solidFill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0,56</a:t>
              </a:r>
              <a:endParaRPr lang="ru-RU" sz="1400" b="1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270335" y="3158911"/>
            <a:ext cx="8588690" cy="702048"/>
            <a:chOff x="270335" y="3233896"/>
            <a:chExt cx="8588690" cy="702048"/>
          </a:xfrm>
        </p:grpSpPr>
        <p:sp>
          <p:nvSpPr>
            <p:cNvPr id="36" name="Полилиния 35"/>
            <p:cNvSpPr/>
            <p:nvPr/>
          </p:nvSpPr>
          <p:spPr>
            <a:xfrm>
              <a:off x="270335" y="3244620"/>
              <a:ext cx="4719427" cy="691324"/>
            </a:xfrm>
            <a:custGeom>
              <a:avLst/>
              <a:gdLst>
                <a:gd name="connsiteX0" fmla="*/ 0 w 4719427"/>
                <a:gd name="connsiteY0" fmla="*/ 0 h 350652"/>
                <a:gd name="connsiteX1" fmla="*/ 4544101 w 4719427"/>
                <a:gd name="connsiteY1" fmla="*/ 0 h 350652"/>
                <a:gd name="connsiteX2" fmla="*/ 4719427 w 4719427"/>
                <a:gd name="connsiteY2" fmla="*/ 175326 h 350652"/>
                <a:gd name="connsiteX3" fmla="*/ 4544101 w 4719427"/>
                <a:gd name="connsiteY3" fmla="*/ 350652 h 350652"/>
                <a:gd name="connsiteX4" fmla="*/ 0 w 4719427"/>
                <a:gd name="connsiteY4" fmla="*/ 350652 h 350652"/>
                <a:gd name="connsiteX5" fmla="*/ 175326 w 4719427"/>
                <a:gd name="connsiteY5" fmla="*/ 175326 h 350652"/>
                <a:gd name="connsiteX6" fmla="*/ 0 w 4719427"/>
                <a:gd name="connsiteY6" fmla="*/ 0 h 35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19427" h="350652">
                  <a:moveTo>
                    <a:pt x="0" y="0"/>
                  </a:moveTo>
                  <a:lnTo>
                    <a:pt x="4544101" y="0"/>
                  </a:lnTo>
                  <a:lnTo>
                    <a:pt x="4719427" y="175326"/>
                  </a:lnTo>
                  <a:lnTo>
                    <a:pt x="4544101" y="350652"/>
                  </a:lnTo>
                  <a:lnTo>
                    <a:pt x="0" y="350652"/>
                  </a:lnTo>
                  <a:lnTo>
                    <a:pt x="175326" y="175326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3106" tIns="8890" rIns="175326" bIns="889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>
                  <a:latin typeface="Franklin Gothic Medium" panose="020B0603020102020204" pitchFamily="34" charset="0"/>
                  <a:cs typeface="Times New Roman" pitchFamily="18" charset="0"/>
                </a:rPr>
                <a:t> </a:t>
              </a:r>
              <a:endParaRPr lang="ru-RU" sz="1100" b="0" kern="1200" dirty="0">
                <a:effectLst/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4820174" y="3233896"/>
              <a:ext cx="896074" cy="702048"/>
            </a:xfrm>
            <a:custGeom>
              <a:avLst/>
              <a:gdLst>
                <a:gd name="connsiteX0" fmla="*/ 0 w 752830"/>
                <a:gd name="connsiteY0" fmla="*/ 0 h 291041"/>
                <a:gd name="connsiteX1" fmla="*/ 607310 w 752830"/>
                <a:gd name="connsiteY1" fmla="*/ 0 h 291041"/>
                <a:gd name="connsiteX2" fmla="*/ 752830 w 752830"/>
                <a:gd name="connsiteY2" fmla="*/ 145521 h 291041"/>
                <a:gd name="connsiteX3" fmla="*/ 607310 w 752830"/>
                <a:gd name="connsiteY3" fmla="*/ 291041 h 291041"/>
                <a:gd name="connsiteX4" fmla="*/ 0 w 752830"/>
                <a:gd name="connsiteY4" fmla="*/ 291041 h 291041"/>
                <a:gd name="connsiteX5" fmla="*/ 145521 w 752830"/>
                <a:gd name="connsiteY5" fmla="*/ 145521 h 291041"/>
                <a:gd name="connsiteX6" fmla="*/ 0 w 752830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830" h="291041">
                  <a:moveTo>
                    <a:pt x="0" y="0"/>
                  </a:moveTo>
                  <a:lnTo>
                    <a:pt x="607310" y="0"/>
                  </a:lnTo>
                  <a:lnTo>
                    <a:pt x="752830" y="145521"/>
                  </a:lnTo>
                  <a:lnTo>
                    <a:pt x="607310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>
                  <a:solidFill>
                    <a:schemeClr val="tx2">
                      <a:lumMod val="50000"/>
                    </a:schemeClr>
                  </a:solidFill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737</a:t>
              </a:r>
              <a:endParaRPr lang="ru-RU" sz="1400" b="1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5546660" y="3233896"/>
              <a:ext cx="780604" cy="702048"/>
            </a:xfrm>
            <a:custGeom>
              <a:avLst/>
              <a:gdLst>
                <a:gd name="connsiteX0" fmla="*/ 0 w 655819"/>
                <a:gd name="connsiteY0" fmla="*/ 0 h 291041"/>
                <a:gd name="connsiteX1" fmla="*/ 510299 w 655819"/>
                <a:gd name="connsiteY1" fmla="*/ 0 h 291041"/>
                <a:gd name="connsiteX2" fmla="*/ 655819 w 655819"/>
                <a:gd name="connsiteY2" fmla="*/ 145521 h 291041"/>
                <a:gd name="connsiteX3" fmla="*/ 510299 w 655819"/>
                <a:gd name="connsiteY3" fmla="*/ 291041 h 291041"/>
                <a:gd name="connsiteX4" fmla="*/ 0 w 655819"/>
                <a:gd name="connsiteY4" fmla="*/ 291041 h 291041"/>
                <a:gd name="connsiteX5" fmla="*/ 145521 w 655819"/>
                <a:gd name="connsiteY5" fmla="*/ 145521 h 291041"/>
                <a:gd name="connsiteX6" fmla="*/ 0 w 655819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819" h="291041">
                  <a:moveTo>
                    <a:pt x="0" y="0"/>
                  </a:moveTo>
                  <a:lnTo>
                    <a:pt x="510299" y="0"/>
                  </a:lnTo>
                  <a:lnTo>
                    <a:pt x="655819" y="145521"/>
                  </a:lnTo>
                  <a:lnTo>
                    <a:pt x="510299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>
                  <a:solidFill>
                    <a:schemeClr val="tx2">
                      <a:lumMod val="50000"/>
                    </a:schemeClr>
                  </a:solidFill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733</a:t>
              </a:r>
              <a:endParaRPr lang="ru-RU" sz="1400" b="1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6157676" y="3233896"/>
              <a:ext cx="896074" cy="702048"/>
            </a:xfrm>
            <a:custGeom>
              <a:avLst/>
              <a:gdLst>
                <a:gd name="connsiteX0" fmla="*/ 0 w 752830"/>
                <a:gd name="connsiteY0" fmla="*/ 0 h 291041"/>
                <a:gd name="connsiteX1" fmla="*/ 607310 w 752830"/>
                <a:gd name="connsiteY1" fmla="*/ 0 h 291041"/>
                <a:gd name="connsiteX2" fmla="*/ 752830 w 752830"/>
                <a:gd name="connsiteY2" fmla="*/ 145521 h 291041"/>
                <a:gd name="connsiteX3" fmla="*/ 607310 w 752830"/>
                <a:gd name="connsiteY3" fmla="*/ 291041 h 291041"/>
                <a:gd name="connsiteX4" fmla="*/ 0 w 752830"/>
                <a:gd name="connsiteY4" fmla="*/ 291041 h 291041"/>
                <a:gd name="connsiteX5" fmla="*/ 145521 w 752830"/>
                <a:gd name="connsiteY5" fmla="*/ 145521 h 291041"/>
                <a:gd name="connsiteX6" fmla="*/ 0 w 752830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830" h="291041">
                  <a:moveTo>
                    <a:pt x="0" y="0"/>
                  </a:moveTo>
                  <a:lnTo>
                    <a:pt x="607310" y="0"/>
                  </a:lnTo>
                  <a:lnTo>
                    <a:pt x="752830" y="145521"/>
                  </a:lnTo>
                  <a:lnTo>
                    <a:pt x="607310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>
                  <a:solidFill>
                    <a:schemeClr val="tx2">
                      <a:lumMod val="50000"/>
                    </a:schemeClr>
                  </a:solidFill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730</a:t>
              </a:r>
              <a:endParaRPr lang="ru-RU" sz="1400" b="1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6884162" y="3233896"/>
              <a:ext cx="780604" cy="702048"/>
            </a:xfrm>
            <a:custGeom>
              <a:avLst/>
              <a:gdLst>
                <a:gd name="connsiteX0" fmla="*/ 0 w 655819"/>
                <a:gd name="connsiteY0" fmla="*/ 0 h 291041"/>
                <a:gd name="connsiteX1" fmla="*/ 510299 w 655819"/>
                <a:gd name="connsiteY1" fmla="*/ 0 h 291041"/>
                <a:gd name="connsiteX2" fmla="*/ 655819 w 655819"/>
                <a:gd name="connsiteY2" fmla="*/ 145521 h 291041"/>
                <a:gd name="connsiteX3" fmla="*/ 510299 w 655819"/>
                <a:gd name="connsiteY3" fmla="*/ 291041 h 291041"/>
                <a:gd name="connsiteX4" fmla="*/ 0 w 655819"/>
                <a:gd name="connsiteY4" fmla="*/ 291041 h 291041"/>
                <a:gd name="connsiteX5" fmla="*/ 145521 w 655819"/>
                <a:gd name="connsiteY5" fmla="*/ 145521 h 291041"/>
                <a:gd name="connsiteX6" fmla="*/ 0 w 655819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819" h="291041">
                  <a:moveTo>
                    <a:pt x="0" y="0"/>
                  </a:moveTo>
                  <a:lnTo>
                    <a:pt x="510299" y="0"/>
                  </a:lnTo>
                  <a:lnTo>
                    <a:pt x="655819" y="145521"/>
                  </a:lnTo>
                  <a:lnTo>
                    <a:pt x="510299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  </a:t>
              </a:r>
              <a:r>
                <a:rPr lang="en-US" sz="1400" b="1" dirty="0">
                  <a:solidFill>
                    <a:schemeClr val="tx2">
                      <a:lumMod val="50000"/>
                    </a:schemeClr>
                  </a:solidFill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727</a:t>
              </a:r>
              <a:endParaRPr lang="ru-RU" sz="1400" b="1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Полилиния 40"/>
            <p:cNvSpPr/>
            <p:nvPr/>
          </p:nvSpPr>
          <p:spPr>
            <a:xfrm>
              <a:off x="7495178" y="3233896"/>
              <a:ext cx="780604" cy="702048"/>
            </a:xfrm>
            <a:custGeom>
              <a:avLst/>
              <a:gdLst>
                <a:gd name="connsiteX0" fmla="*/ 0 w 655819"/>
                <a:gd name="connsiteY0" fmla="*/ 0 h 291041"/>
                <a:gd name="connsiteX1" fmla="*/ 510299 w 655819"/>
                <a:gd name="connsiteY1" fmla="*/ 0 h 291041"/>
                <a:gd name="connsiteX2" fmla="*/ 655819 w 655819"/>
                <a:gd name="connsiteY2" fmla="*/ 145521 h 291041"/>
                <a:gd name="connsiteX3" fmla="*/ 510299 w 655819"/>
                <a:gd name="connsiteY3" fmla="*/ 291041 h 291041"/>
                <a:gd name="connsiteX4" fmla="*/ 0 w 655819"/>
                <a:gd name="connsiteY4" fmla="*/ 291041 h 291041"/>
                <a:gd name="connsiteX5" fmla="*/ 145521 w 655819"/>
                <a:gd name="connsiteY5" fmla="*/ 145521 h 291041"/>
                <a:gd name="connsiteX6" fmla="*/ 0 w 655819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819" h="291041">
                  <a:moveTo>
                    <a:pt x="0" y="0"/>
                  </a:moveTo>
                  <a:lnTo>
                    <a:pt x="510299" y="0"/>
                  </a:lnTo>
                  <a:lnTo>
                    <a:pt x="655819" y="145521"/>
                  </a:lnTo>
                  <a:lnTo>
                    <a:pt x="510299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>
                  <a:solidFill>
                    <a:schemeClr val="tx2">
                      <a:lumMod val="50000"/>
                    </a:schemeClr>
                  </a:solidFill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718</a:t>
              </a:r>
              <a:endParaRPr lang="ru-RU" sz="1400" b="1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8106195" y="3233896"/>
              <a:ext cx="752830" cy="702048"/>
            </a:xfrm>
            <a:custGeom>
              <a:avLst/>
              <a:gdLst>
                <a:gd name="connsiteX0" fmla="*/ 0 w 752830"/>
                <a:gd name="connsiteY0" fmla="*/ 0 h 291041"/>
                <a:gd name="connsiteX1" fmla="*/ 607310 w 752830"/>
                <a:gd name="connsiteY1" fmla="*/ 0 h 291041"/>
                <a:gd name="connsiteX2" fmla="*/ 752830 w 752830"/>
                <a:gd name="connsiteY2" fmla="*/ 145521 h 291041"/>
                <a:gd name="connsiteX3" fmla="*/ 607310 w 752830"/>
                <a:gd name="connsiteY3" fmla="*/ 291041 h 291041"/>
                <a:gd name="connsiteX4" fmla="*/ 0 w 752830"/>
                <a:gd name="connsiteY4" fmla="*/ 291041 h 291041"/>
                <a:gd name="connsiteX5" fmla="*/ 145521 w 752830"/>
                <a:gd name="connsiteY5" fmla="*/ 145521 h 291041"/>
                <a:gd name="connsiteX6" fmla="*/ 0 w 752830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830" h="291041">
                  <a:moveTo>
                    <a:pt x="0" y="0"/>
                  </a:moveTo>
                  <a:lnTo>
                    <a:pt x="607310" y="0"/>
                  </a:lnTo>
                  <a:lnTo>
                    <a:pt x="752830" y="145521"/>
                  </a:lnTo>
                  <a:lnTo>
                    <a:pt x="607310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>
                  <a:solidFill>
                    <a:schemeClr val="tx2">
                      <a:lumMod val="50000"/>
                    </a:schemeClr>
                  </a:solidFill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714</a:t>
              </a:r>
              <a:endParaRPr lang="ru-RU" sz="1400" b="1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270335" y="3972488"/>
            <a:ext cx="8588690" cy="702048"/>
            <a:chOff x="270335" y="4009135"/>
            <a:chExt cx="8588690" cy="702048"/>
          </a:xfrm>
        </p:grpSpPr>
        <p:sp>
          <p:nvSpPr>
            <p:cNvPr id="43" name="Полилиния 42"/>
            <p:cNvSpPr/>
            <p:nvPr/>
          </p:nvSpPr>
          <p:spPr>
            <a:xfrm>
              <a:off x="270335" y="4009135"/>
              <a:ext cx="4719427" cy="702048"/>
            </a:xfrm>
            <a:custGeom>
              <a:avLst/>
              <a:gdLst>
                <a:gd name="connsiteX0" fmla="*/ 0 w 4719427"/>
                <a:gd name="connsiteY0" fmla="*/ 0 h 350652"/>
                <a:gd name="connsiteX1" fmla="*/ 4544101 w 4719427"/>
                <a:gd name="connsiteY1" fmla="*/ 0 h 350652"/>
                <a:gd name="connsiteX2" fmla="*/ 4719427 w 4719427"/>
                <a:gd name="connsiteY2" fmla="*/ 175326 h 350652"/>
                <a:gd name="connsiteX3" fmla="*/ 4544101 w 4719427"/>
                <a:gd name="connsiteY3" fmla="*/ 350652 h 350652"/>
                <a:gd name="connsiteX4" fmla="*/ 0 w 4719427"/>
                <a:gd name="connsiteY4" fmla="*/ 350652 h 350652"/>
                <a:gd name="connsiteX5" fmla="*/ 175326 w 4719427"/>
                <a:gd name="connsiteY5" fmla="*/ 175326 h 350652"/>
                <a:gd name="connsiteX6" fmla="*/ 0 w 4719427"/>
                <a:gd name="connsiteY6" fmla="*/ 0 h 35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19427" h="350652">
                  <a:moveTo>
                    <a:pt x="0" y="0"/>
                  </a:moveTo>
                  <a:lnTo>
                    <a:pt x="4544101" y="0"/>
                  </a:lnTo>
                  <a:lnTo>
                    <a:pt x="4719427" y="175326"/>
                  </a:lnTo>
                  <a:lnTo>
                    <a:pt x="4544101" y="350652"/>
                  </a:lnTo>
                  <a:lnTo>
                    <a:pt x="0" y="350652"/>
                  </a:lnTo>
                  <a:lnTo>
                    <a:pt x="175326" y="175326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3106" tIns="8890" rIns="175326" bIns="889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</a:pPr>
              <a:endParaRPr lang="ru-RU" sz="1100" b="0" kern="1200" dirty="0">
                <a:effectLst/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Полилиния 43"/>
            <p:cNvSpPr/>
            <p:nvPr/>
          </p:nvSpPr>
          <p:spPr>
            <a:xfrm>
              <a:off x="4820174" y="4009135"/>
              <a:ext cx="896074" cy="702048"/>
            </a:xfrm>
            <a:custGeom>
              <a:avLst/>
              <a:gdLst>
                <a:gd name="connsiteX0" fmla="*/ 0 w 752830"/>
                <a:gd name="connsiteY0" fmla="*/ 0 h 291041"/>
                <a:gd name="connsiteX1" fmla="*/ 607310 w 752830"/>
                <a:gd name="connsiteY1" fmla="*/ 0 h 291041"/>
                <a:gd name="connsiteX2" fmla="*/ 752830 w 752830"/>
                <a:gd name="connsiteY2" fmla="*/ 145521 h 291041"/>
                <a:gd name="connsiteX3" fmla="*/ 607310 w 752830"/>
                <a:gd name="connsiteY3" fmla="*/ 291041 h 291041"/>
                <a:gd name="connsiteX4" fmla="*/ 0 w 752830"/>
                <a:gd name="connsiteY4" fmla="*/ 291041 h 291041"/>
                <a:gd name="connsiteX5" fmla="*/ 145521 w 752830"/>
                <a:gd name="connsiteY5" fmla="*/ 145521 h 291041"/>
                <a:gd name="connsiteX6" fmla="*/ 0 w 752830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830" h="291041">
                  <a:moveTo>
                    <a:pt x="0" y="0"/>
                  </a:moveTo>
                  <a:lnTo>
                    <a:pt x="607310" y="0"/>
                  </a:lnTo>
                  <a:lnTo>
                    <a:pt x="752830" y="145521"/>
                  </a:lnTo>
                  <a:lnTo>
                    <a:pt x="607310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</a:pPr>
              <a:r>
                <a:rPr lang="ru-RU" sz="1000" b="1" dirty="0">
                  <a:solidFill>
                    <a:schemeClr val="tx2">
                      <a:lumMod val="50000"/>
                    </a:schemeClr>
                  </a:solidFill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не </a:t>
              </a:r>
              <a:endParaRPr lang="ru-RU" sz="1000" b="1" dirty="0" smtClean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  <a:p>
              <a:pPr algn="ctr" defTabSz="711200">
                <a:lnSpc>
                  <a:spcPct val="90000"/>
                </a:lnSpc>
                <a:spcBef>
                  <a:spcPct val="0"/>
                </a:spcBef>
              </a:pPr>
              <a:r>
                <a:rPr lang="ru-RU" sz="1000" b="1" dirty="0" smtClean="0">
                  <a:solidFill>
                    <a:schemeClr val="tx2">
                      <a:lumMod val="50000"/>
                    </a:schemeClr>
                  </a:solidFill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менее </a:t>
              </a: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70</a:t>
              </a:r>
            </a:p>
          </p:txBody>
        </p:sp>
        <p:sp>
          <p:nvSpPr>
            <p:cNvPr id="45" name="Полилиния 44"/>
            <p:cNvSpPr/>
            <p:nvPr/>
          </p:nvSpPr>
          <p:spPr>
            <a:xfrm>
              <a:off x="5546660" y="4009135"/>
              <a:ext cx="780604" cy="702048"/>
            </a:xfrm>
            <a:custGeom>
              <a:avLst/>
              <a:gdLst>
                <a:gd name="connsiteX0" fmla="*/ 0 w 655819"/>
                <a:gd name="connsiteY0" fmla="*/ 0 h 291041"/>
                <a:gd name="connsiteX1" fmla="*/ 510299 w 655819"/>
                <a:gd name="connsiteY1" fmla="*/ 0 h 291041"/>
                <a:gd name="connsiteX2" fmla="*/ 655819 w 655819"/>
                <a:gd name="connsiteY2" fmla="*/ 145521 h 291041"/>
                <a:gd name="connsiteX3" fmla="*/ 510299 w 655819"/>
                <a:gd name="connsiteY3" fmla="*/ 291041 h 291041"/>
                <a:gd name="connsiteX4" fmla="*/ 0 w 655819"/>
                <a:gd name="connsiteY4" fmla="*/ 291041 h 291041"/>
                <a:gd name="connsiteX5" fmla="*/ 145521 w 655819"/>
                <a:gd name="connsiteY5" fmla="*/ 145521 h 291041"/>
                <a:gd name="connsiteX6" fmla="*/ 0 w 655819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819" h="291041">
                  <a:moveTo>
                    <a:pt x="0" y="0"/>
                  </a:moveTo>
                  <a:lnTo>
                    <a:pt x="510299" y="0"/>
                  </a:lnTo>
                  <a:lnTo>
                    <a:pt x="655819" y="145521"/>
                  </a:lnTo>
                  <a:lnTo>
                    <a:pt x="510299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dirty="0">
                  <a:solidFill>
                    <a:schemeClr val="tx2">
                      <a:lumMod val="50000"/>
                    </a:schemeClr>
                  </a:solidFill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не менее </a:t>
              </a: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120</a:t>
              </a:r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6157676" y="4009135"/>
              <a:ext cx="896074" cy="702048"/>
            </a:xfrm>
            <a:custGeom>
              <a:avLst/>
              <a:gdLst>
                <a:gd name="connsiteX0" fmla="*/ 0 w 752830"/>
                <a:gd name="connsiteY0" fmla="*/ 0 h 291041"/>
                <a:gd name="connsiteX1" fmla="*/ 607310 w 752830"/>
                <a:gd name="connsiteY1" fmla="*/ 0 h 291041"/>
                <a:gd name="connsiteX2" fmla="*/ 752830 w 752830"/>
                <a:gd name="connsiteY2" fmla="*/ 145521 h 291041"/>
                <a:gd name="connsiteX3" fmla="*/ 607310 w 752830"/>
                <a:gd name="connsiteY3" fmla="*/ 291041 h 291041"/>
                <a:gd name="connsiteX4" fmla="*/ 0 w 752830"/>
                <a:gd name="connsiteY4" fmla="*/ 291041 h 291041"/>
                <a:gd name="connsiteX5" fmla="*/ 145521 w 752830"/>
                <a:gd name="connsiteY5" fmla="*/ 145521 h 291041"/>
                <a:gd name="connsiteX6" fmla="*/ 0 w 752830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830" h="291041">
                  <a:moveTo>
                    <a:pt x="0" y="0"/>
                  </a:moveTo>
                  <a:lnTo>
                    <a:pt x="607310" y="0"/>
                  </a:lnTo>
                  <a:lnTo>
                    <a:pt x="752830" y="145521"/>
                  </a:lnTo>
                  <a:lnTo>
                    <a:pt x="607310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</a:pPr>
              <a:r>
                <a:rPr lang="ru-RU" sz="1000" b="1" dirty="0">
                  <a:solidFill>
                    <a:schemeClr val="tx2">
                      <a:lumMod val="50000"/>
                    </a:schemeClr>
                  </a:solidFill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не </a:t>
              </a:r>
              <a:endParaRPr lang="ru-RU" sz="1000" b="1" dirty="0" smtClean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  <a:p>
              <a:pPr algn="ctr" defTabSz="711200">
                <a:lnSpc>
                  <a:spcPct val="90000"/>
                </a:lnSpc>
                <a:spcBef>
                  <a:spcPct val="0"/>
                </a:spcBef>
              </a:pPr>
              <a:r>
                <a:rPr lang="ru-RU" sz="1000" b="1" dirty="0" smtClean="0">
                  <a:solidFill>
                    <a:schemeClr val="tx2">
                      <a:lumMod val="50000"/>
                    </a:schemeClr>
                  </a:solidFill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менее </a:t>
              </a: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170</a:t>
              </a:r>
            </a:p>
          </p:txBody>
        </p:sp>
        <p:sp>
          <p:nvSpPr>
            <p:cNvPr id="47" name="Полилиния 46"/>
            <p:cNvSpPr/>
            <p:nvPr/>
          </p:nvSpPr>
          <p:spPr>
            <a:xfrm>
              <a:off x="6884162" y="4009135"/>
              <a:ext cx="780604" cy="702048"/>
            </a:xfrm>
            <a:custGeom>
              <a:avLst/>
              <a:gdLst>
                <a:gd name="connsiteX0" fmla="*/ 0 w 655819"/>
                <a:gd name="connsiteY0" fmla="*/ 0 h 291041"/>
                <a:gd name="connsiteX1" fmla="*/ 510299 w 655819"/>
                <a:gd name="connsiteY1" fmla="*/ 0 h 291041"/>
                <a:gd name="connsiteX2" fmla="*/ 655819 w 655819"/>
                <a:gd name="connsiteY2" fmla="*/ 145521 h 291041"/>
                <a:gd name="connsiteX3" fmla="*/ 510299 w 655819"/>
                <a:gd name="connsiteY3" fmla="*/ 291041 h 291041"/>
                <a:gd name="connsiteX4" fmla="*/ 0 w 655819"/>
                <a:gd name="connsiteY4" fmla="*/ 291041 h 291041"/>
                <a:gd name="connsiteX5" fmla="*/ 145521 w 655819"/>
                <a:gd name="connsiteY5" fmla="*/ 145521 h 291041"/>
                <a:gd name="connsiteX6" fmla="*/ 0 w 655819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819" h="291041">
                  <a:moveTo>
                    <a:pt x="0" y="0"/>
                  </a:moveTo>
                  <a:lnTo>
                    <a:pt x="510299" y="0"/>
                  </a:lnTo>
                  <a:lnTo>
                    <a:pt x="655819" y="145521"/>
                  </a:lnTo>
                  <a:lnTo>
                    <a:pt x="510299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dirty="0">
                  <a:solidFill>
                    <a:schemeClr val="tx2">
                      <a:lumMod val="50000"/>
                    </a:schemeClr>
                  </a:solidFill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не менее </a:t>
              </a: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220</a:t>
              </a:r>
            </a:p>
          </p:txBody>
        </p:sp>
        <p:sp>
          <p:nvSpPr>
            <p:cNvPr id="48" name="Полилиния 47"/>
            <p:cNvSpPr/>
            <p:nvPr/>
          </p:nvSpPr>
          <p:spPr>
            <a:xfrm>
              <a:off x="7495178" y="4009135"/>
              <a:ext cx="780604" cy="702048"/>
            </a:xfrm>
            <a:custGeom>
              <a:avLst/>
              <a:gdLst>
                <a:gd name="connsiteX0" fmla="*/ 0 w 655819"/>
                <a:gd name="connsiteY0" fmla="*/ 0 h 291041"/>
                <a:gd name="connsiteX1" fmla="*/ 510299 w 655819"/>
                <a:gd name="connsiteY1" fmla="*/ 0 h 291041"/>
                <a:gd name="connsiteX2" fmla="*/ 655819 w 655819"/>
                <a:gd name="connsiteY2" fmla="*/ 145521 h 291041"/>
                <a:gd name="connsiteX3" fmla="*/ 510299 w 655819"/>
                <a:gd name="connsiteY3" fmla="*/ 291041 h 291041"/>
                <a:gd name="connsiteX4" fmla="*/ 0 w 655819"/>
                <a:gd name="connsiteY4" fmla="*/ 291041 h 291041"/>
                <a:gd name="connsiteX5" fmla="*/ 145521 w 655819"/>
                <a:gd name="connsiteY5" fmla="*/ 145521 h 291041"/>
                <a:gd name="connsiteX6" fmla="*/ 0 w 655819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819" h="291041">
                  <a:moveTo>
                    <a:pt x="0" y="0"/>
                  </a:moveTo>
                  <a:lnTo>
                    <a:pt x="510299" y="0"/>
                  </a:lnTo>
                  <a:lnTo>
                    <a:pt x="655819" y="145521"/>
                  </a:lnTo>
                  <a:lnTo>
                    <a:pt x="510299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dirty="0">
                  <a:solidFill>
                    <a:schemeClr val="tx2">
                      <a:lumMod val="50000"/>
                    </a:schemeClr>
                  </a:solidFill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не менее </a:t>
              </a: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270</a:t>
              </a:r>
            </a:p>
          </p:txBody>
        </p:sp>
        <p:sp>
          <p:nvSpPr>
            <p:cNvPr id="49" name="Полилиния 48"/>
            <p:cNvSpPr/>
            <p:nvPr/>
          </p:nvSpPr>
          <p:spPr>
            <a:xfrm>
              <a:off x="8106195" y="4009135"/>
              <a:ext cx="752830" cy="702048"/>
            </a:xfrm>
            <a:custGeom>
              <a:avLst/>
              <a:gdLst>
                <a:gd name="connsiteX0" fmla="*/ 0 w 752830"/>
                <a:gd name="connsiteY0" fmla="*/ 0 h 291041"/>
                <a:gd name="connsiteX1" fmla="*/ 607310 w 752830"/>
                <a:gd name="connsiteY1" fmla="*/ 0 h 291041"/>
                <a:gd name="connsiteX2" fmla="*/ 752830 w 752830"/>
                <a:gd name="connsiteY2" fmla="*/ 145521 h 291041"/>
                <a:gd name="connsiteX3" fmla="*/ 607310 w 752830"/>
                <a:gd name="connsiteY3" fmla="*/ 291041 h 291041"/>
                <a:gd name="connsiteX4" fmla="*/ 0 w 752830"/>
                <a:gd name="connsiteY4" fmla="*/ 291041 h 291041"/>
                <a:gd name="connsiteX5" fmla="*/ 145521 w 752830"/>
                <a:gd name="connsiteY5" fmla="*/ 145521 h 291041"/>
                <a:gd name="connsiteX6" fmla="*/ 0 w 752830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830" h="291041">
                  <a:moveTo>
                    <a:pt x="0" y="0"/>
                  </a:moveTo>
                  <a:lnTo>
                    <a:pt x="607310" y="0"/>
                  </a:lnTo>
                  <a:lnTo>
                    <a:pt x="752830" y="145521"/>
                  </a:lnTo>
                  <a:lnTo>
                    <a:pt x="607310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dirty="0">
                  <a:solidFill>
                    <a:schemeClr val="tx2">
                      <a:lumMod val="50000"/>
                    </a:schemeClr>
                  </a:solidFill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не менее </a:t>
              </a: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320</a:t>
              </a: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270335" y="4786065"/>
            <a:ext cx="8588690" cy="719171"/>
            <a:chOff x="270335" y="4784373"/>
            <a:chExt cx="8588690" cy="719171"/>
          </a:xfrm>
        </p:grpSpPr>
        <p:sp>
          <p:nvSpPr>
            <p:cNvPr id="50" name="Полилиния 49"/>
            <p:cNvSpPr/>
            <p:nvPr/>
          </p:nvSpPr>
          <p:spPr>
            <a:xfrm>
              <a:off x="270335" y="4784373"/>
              <a:ext cx="4719427" cy="719171"/>
            </a:xfrm>
            <a:custGeom>
              <a:avLst/>
              <a:gdLst>
                <a:gd name="connsiteX0" fmla="*/ 0 w 4719427"/>
                <a:gd name="connsiteY0" fmla="*/ 0 h 350652"/>
                <a:gd name="connsiteX1" fmla="*/ 4544101 w 4719427"/>
                <a:gd name="connsiteY1" fmla="*/ 0 h 350652"/>
                <a:gd name="connsiteX2" fmla="*/ 4719427 w 4719427"/>
                <a:gd name="connsiteY2" fmla="*/ 175326 h 350652"/>
                <a:gd name="connsiteX3" fmla="*/ 4544101 w 4719427"/>
                <a:gd name="connsiteY3" fmla="*/ 350652 h 350652"/>
                <a:gd name="connsiteX4" fmla="*/ 0 w 4719427"/>
                <a:gd name="connsiteY4" fmla="*/ 350652 h 350652"/>
                <a:gd name="connsiteX5" fmla="*/ 175326 w 4719427"/>
                <a:gd name="connsiteY5" fmla="*/ 175326 h 350652"/>
                <a:gd name="connsiteX6" fmla="*/ 0 w 4719427"/>
                <a:gd name="connsiteY6" fmla="*/ 0 h 35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19427" h="350652">
                  <a:moveTo>
                    <a:pt x="0" y="0"/>
                  </a:moveTo>
                  <a:lnTo>
                    <a:pt x="4544101" y="0"/>
                  </a:lnTo>
                  <a:lnTo>
                    <a:pt x="4719427" y="175326"/>
                  </a:lnTo>
                  <a:lnTo>
                    <a:pt x="4544101" y="350652"/>
                  </a:lnTo>
                  <a:lnTo>
                    <a:pt x="0" y="350652"/>
                  </a:lnTo>
                  <a:lnTo>
                    <a:pt x="175326" y="175326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3106" tIns="8890" rIns="175326" bIns="889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b="0" kern="1200" dirty="0">
                <a:effectLst/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Полилиния 50"/>
            <p:cNvSpPr/>
            <p:nvPr/>
          </p:nvSpPr>
          <p:spPr>
            <a:xfrm>
              <a:off x="4820174" y="4784374"/>
              <a:ext cx="896074" cy="702048"/>
            </a:xfrm>
            <a:custGeom>
              <a:avLst/>
              <a:gdLst>
                <a:gd name="connsiteX0" fmla="*/ 0 w 752830"/>
                <a:gd name="connsiteY0" fmla="*/ 0 h 291041"/>
                <a:gd name="connsiteX1" fmla="*/ 607310 w 752830"/>
                <a:gd name="connsiteY1" fmla="*/ 0 h 291041"/>
                <a:gd name="connsiteX2" fmla="*/ 752830 w 752830"/>
                <a:gd name="connsiteY2" fmla="*/ 145521 h 291041"/>
                <a:gd name="connsiteX3" fmla="*/ 607310 w 752830"/>
                <a:gd name="connsiteY3" fmla="*/ 291041 h 291041"/>
                <a:gd name="connsiteX4" fmla="*/ 0 w 752830"/>
                <a:gd name="connsiteY4" fmla="*/ 291041 h 291041"/>
                <a:gd name="connsiteX5" fmla="*/ 145521 w 752830"/>
                <a:gd name="connsiteY5" fmla="*/ 145521 h 291041"/>
                <a:gd name="connsiteX6" fmla="*/ 0 w 752830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830" h="291041">
                  <a:moveTo>
                    <a:pt x="0" y="0"/>
                  </a:moveTo>
                  <a:lnTo>
                    <a:pt x="607310" y="0"/>
                  </a:lnTo>
                  <a:lnTo>
                    <a:pt x="752830" y="145521"/>
                  </a:lnTo>
                  <a:lnTo>
                    <a:pt x="607310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48,0</a:t>
              </a:r>
            </a:p>
          </p:txBody>
        </p:sp>
        <p:sp>
          <p:nvSpPr>
            <p:cNvPr id="52" name="Полилиния 51"/>
            <p:cNvSpPr/>
            <p:nvPr/>
          </p:nvSpPr>
          <p:spPr>
            <a:xfrm>
              <a:off x="5546660" y="4784374"/>
              <a:ext cx="780604" cy="702048"/>
            </a:xfrm>
            <a:custGeom>
              <a:avLst/>
              <a:gdLst>
                <a:gd name="connsiteX0" fmla="*/ 0 w 655819"/>
                <a:gd name="connsiteY0" fmla="*/ 0 h 291041"/>
                <a:gd name="connsiteX1" fmla="*/ 510299 w 655819"/>
                <a:gd name="connsiteY1" fmla="*/ 0 h 291041"/>
                <a:gd name="connsiteX2" fmla="*/ 655819 w 655819"/>
                <a:gd name="connsiteY2" fmla="*/ 145521 h 291041"/>
                <a:gd name="connsiteX3" fmla="*/ 510299 w 655819"/>
                <a:gd name="connsiteY3" fmla="*/ 291041 h 291041"/>
                <a:gd name="connsiteX4" fmla="*/ 0 w 655819"/>
                <a:gd name="connsiteY4" fmla="*/ 291041 h 291041"/>
                <a:gd name="connsiteX5" fmla="*/ 145521 w 655819"/>
                <a:gd name="connsiteY5" fmla="*/ 145521 h 291041"/>
                <a:gd name="connsiteX6" fmla="*/ 0 w 655819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819" h="291041">
                  <a:moveTo>
                    <a:pt x="0" y="0"/>
                  </a:moveTo>
                  <a:lnTo>
                    <a:pt x="510299" y="0"/>
                  </a:lnTo>
                  <a:lnTo>
                    <a:pt x="655819" y="145521"/>
                  </a:lnTo>
                  <a:lnTo>
                    <a:pt x="510299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48,5</a:t>
              </a:r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6157676" y="4784374"/>
              <a:ext cx="896074" cy="702048"/>
            </a:xfrm>
            <a:custGeom>
              <a:avLst/>
              <a:gdLst>
                <a:gd name="connsiteX0" fmla="*/ 0 w 752830"/>
                <a:gd name="connsiteY0" fmla="*/ 0 h 291041"/>
                <a:gd name="connsiteX1" fmla="*/ 607310 w 752830"/>
                <a:gd name="connsiteY1" fmla="*/ 0 h 291041"/>
                <a:gd name="connsiteX2" fmla="*/ 752830 w 752830"/>
                <a:gd name="connsiteY2" fmla="*/ 145521 h 291041"/>
                <a:gd name="connsiteX3" fmla="*/ 607310 w 752830"/>
                <a:gd name="connsiteY3" fmla="*/ 291041 h 291041"/>
                <a:gd name="connsiteX4" fmla="*/ 0 w 752830"/>
                <a:gd name="connsiteY4" fmla="*/ 291041 h 291041"/>
                <a:gd name="connsiteX5" fmla="*/ 145521 w 752830"/>
                <a:gd name="connsiteY5" fmla="*/ 145521 h 291041"/>
                <a:gd name="connsiteX6" fmla="*/ 0 w 752830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830" h="291041">
                  <a:moveTo>
                    <a:pt x="0" y="0"/>
                  </a:moveTo>
                  <a:lnTo>
                    <a:pt x="607310" y="0"/>
                  </a:lnTo>
                  <a:lnTo>
                    <a:pt x="752830" y="145521"/>
                  </a:lnTo>
                  <a:lnTo>
                    <a:pt x="607310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48,5</a:t>
              </a:r>
            </a:p>
          </p:txBody>
        </p:sp>
        <p:sp>
          <p:nvSpPr>
            <p:cNvPr id="54" name="Полилиния 53"/>
            <p:cNvSpPr/>
            <p:nvPr/>
          </p:nvSpPr>
          <p:spPr>
            <a:xfrm>
              <a:off x="6884162" y="4784374"/>
              <a:ext cx="780604" cy="702048"/>
            </a:xfrm>
            <a:custGeom>
              <a:avLst/>
              <a:gdLst>
                <a:gd name="connsiteX0" fmla="*/ 0 w 655819"/>
                <a:gd name="connsiteY0" fmla="*/ 0 h 291041"/>
                <a:gd name="connsiteX1" fmla="*/ 510299 w 655819"/>
                <a:gd name="connsiteY1" fmla="*/ 0 h 291041"/>
                <a:gd name="connsiteX2" fmla="*/ 655819 w 655819"/>
                <a:gd name="connsiteY2" fmla="*/ 145521 h 291041"/>
                <a:gd name="connsiteX3" fmla="*/ 510299 w 655819"/>
                <a:gd name="connsiteY3" fmla="*/ 291041 h 291041"/>
                <a:gd name="connsiteX4" fmla="*/ 0 w 655819"/>
                <a:gd name="connsiteY4" fmla="*/ 291041 h 291041"/>
                <a:gd name="connsiteX5" fmla="*/ 145521 w 655819"/>
                <a:gd name="connsiteY5" fmla="*/ 145521 h 291041"/>
                <a:gd name="connsiteX6" fmla="*/ 0 w 655819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819" h="291041">
                  <a:moveTo>
                    <a:pt x="0" y="0"/>
                  </a:moveTo>
                  <a:lnTo>
                    <a:pt x="510299" y="0"/>
                  </a:lnTo>
                  <a:lnTo>
                    <a:pt x="655819" y="145521"/>
                  </a:lnTo>
                  <a:lnTo>
                    <a:pt x="510299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48,5</a:t>
              </a:r>
            </a:p>
          </p:txBody>
        </p:sp>
        <p:sp>
          <p:nvSpPr>
            <p:cNvPr id="55" name="Полилиния 54"/>
            <p:cNvSpPr/>
            <p:nvPr/>
          </p:nvSpPr>
          <p:spPr>
            <a:xfrm>
              <a:off x="7495178" y="4784374"/>
              <a:ext cx="780604" cy="702048"/>
            </a:xfrm>
            <a:custGeom>
              <a:avLst/>
              <a:gdLst>
                <a:gd name="connsiteX0" fmla="*/ 0 w 655819"/>
                <a:gd name="connsiteY0" fmla="*/ 0 h 291041"/>
                <a:gd name="connsiteX1" fmla="*/ 510299 w 655819"/>
                <a:gd name="connsiteY1" fmla="*/ 0 h 291041"/>
                <a:gd name="connsiteX2" fmla="*/ 655819 w 655819"/>
                <a:gd name="connsiteY2" fmla="*/ 145521 h 291041"/>
                <a:gd name="connsiteX3" fmla="*/ 510299 w 655819"/>
                <a:gd name="connsiteY3" fmla="*/ 291041 h 291041"/>
                <a:gd name="connsiteX4" fmla="*/ 0 w 655819"/>
                <a:gd name="connsiteY4" fmla="*/ 291041 h 291041"/>
                <a:gd name="connsiteX5" fmla="*/ 145521 w 655819"/>
                <a:gd name="connsiteY5" fmla="*/ 145521 h 291041"/>
                <a:gd name="connsiteX6" fmla="*/ 0 w 655819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819" h="291041">
                  <a:moveTo>
                    <a:pt x="0" y="0"/>
                  </a:moveTo>
                  <a:lnTo>
                    <a:pt x="510299" y="0"/>
                  </a:lnTo>
                  <a:lnTo>
                    <a:pt x="655819" y="145521"/>
                  </a:lnTo>
                  <a:lnTo>
                    <a:pt x="510299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49,0</a:t>
              </a:r>
            </a:p>
          </p:txBody>
        </p:sp>
        <p:sp>
          <p:nvSpPr>
            <p:cNvPr id="56" name="Полилиния 55"/>
            <p:cNvSpPr/>
            <p:nvPr/>
          </p:nvSpPr>
          <p:spPr>
            <a:xfrm>
              <a:off x="8106195" y="4784374"/>
              <a:ext cx="752830" cy="702048"/>
            </a:xfrm>
            <a:custGeom>
              <a:avLst/>
              <a:gdLst>
                <a:gd name="connsiteX0" fmla="*/ 0 w 752830"/>
                <a:gd name="connsiteY0" fmla="*/ 0 h 291041"/>
                <a:gd name="connsiteX1" fmla="*/ 607310 w 752830"/>
                <a:gd name="connsiteY1" fmla="*/ 0 h 291041"/>
                <a:gd name="connsiteX2" fmla="*/ 752830 w 752830"/>
                <a:gd name="connsiteY2" fmla="*/ 145521 h 291041"/>
                <a:gd name="connsiteX3" fmla="*/ 607310 w 752830"/>
                <a:gd name="connsiteY3" fmla="*/ 291041 h 291041"/>
                <a:gd name="connsiteX4" fmla="*/ 0 w 752830"/>
                <a:gd name="connsiteY4" fmla="*/ 291041 h 291041"/>
                <a:gd name="connsiteX5" fmla="*/ 145521 w 752830"/>
                <a:gd name="connsiteY5" fmla="*/ 145521 h 291041"/>
                <a:gd name="connsiteX6" fmla="*/ 0 w 752830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830" h="291041">
                  <a:moveTo>
                    <a:pt x="0" y="0"/>
                  </a:moveTo>
                  <a:lnTo>
                    <a:pt x="607310" y="0"/>
                  </a:lnTo>
                  <a:lnTo>
                    <a:pt x="752830" y="145521"/>
                  </a:lnTo>
                  <a:lnTo>
                    <a:pt x="607310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49,0</a:t>
              </a: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270335" y="5616763"/>
            <a:ext cx="8588690" cy="702048"/>
            <a:chOff x="270335" y="5559613"/>
            <a:chExt cx="8588690" cy="702048"/>
          </a:xfrm>
        </p:grpSpPr>
        <p:sp>
          <p:nvSpPr>
            <p:cNvPr id="57" name="Полилиния 56"/>
            <p:cNvSpPr/>
            <p:nvPr/>
          </p:nvSpPr>
          <p:spPr>
            <a:xfrm>
              <a:off x="270335" y="5559613"/>
              <a:ext cx="4719427" cy="702048"/>
            </a:xfrm>
            <a:custGeom>
              <a:avLst/>
              <a:gdLst>
                <a:gd name="connsiteX0" fmla="*/ 0 w 4719427"/>
                <a:gd name="connsiteY0" fmla="*/ 0 h 350652"/>
                <a:gd name="connsiteX1" fmla="*/ 4544101 w 4719427"/>
                <a:gd name="connsiteY1" fmla="*/ 0 h 350652"/>
                <a:gd name="connsiteX2" fmla="*/ 4719427 w 4719427"/>
                <a:gd name="connsiteY2" fmla="*/ 175326 h 350652"/>
                <a:gd name="connsiteX3" fmla="*/ 4544101 w 4719427"/>
                <a:gd name="connsiteY3" fmla="*/ 350652 h 350652"/>
                <a:gd name="connsiteX4" fmla="*/ 0 w 4719427"/>
                <a:gd name="connsiteY4" fmla="*/ 350652 h 350652"/>
                <a:gd name="connsiteX5" fmla="*/ 175326 w 4719427"/>
                <a:gd name="connsiteY5" fmla="*/ 175326 h 350652"/>
                <a:gd name="connsiteX6" fmla="*/ 0 w 4719427"/>
                <a:gd name="connsiteY6" fmla="*/ 0 h 35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19427" h="350652">
                  <a:moveTo>
                    <a:pt x="0" y="0"/>
                  </a:moveTo>
                  <a:lnTo>
                    <a:pt x="4544101" y="0"/>
                  </a:lnTo>
                  <a:lnTo>
                    <a:pt x="4719427" y="175326"/>
                  </a:lnTo>
                  <a:lnTo>
                    <a:pt x="4544101" y="350652"/>
                  </a:lnTo>
                  <a:lnTo>
                    <a:pt x="0" y="350652"/>
                  </a:lnTo>
                  <a:lnTo>
                    <a:pt x="175326" y="175326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3106" tIns="8890" rIns="175326" bIns="889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</a:pPr>
              <a:endParaRPr lang="ru-RU" sz="1100" b="0" kern="1200" dirty="0">
                <a:effectLst/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Полилиния 57"/>
            <p:cNvSpPr/>
            <p:nvPr/>
          </p:nvSpPr>
          <p:spPr>
            <a:xfrm>
              <a:off x="4820174" y="5559613"/>
              <a:ext cx="896074" cy="702048"/>
            </a:xfrm>
            <a:custGeom>
              <a:avLst/>
              <a:gdLst>
                <a:gd name="connsiteX0" fmla="*/ 0 w 752830"/>
                <a:gd name="connsiteY0" fmla="*/ 0 h 291041"/>
                <a:gd name="connsiteX1" fmla="*/ 607310 w 752830"/>
                <a:gd name="connsiteY1" fmla="*/ 0 h 291041"/>
                <a:gd name="connsiteX2" fmla="*/ 752830 w 752830"/>
                <a:gd name="connsiteY2" fmla="*/ 145521 h 291041"/>
                <a:gd name="connsiteX3" fmla="*/ 607310 w 752830"/>
                <a:gd name="connsiteY3" fmla="*/ 291041 h 291041"/>
                <a:gd name="connsiteX4" fmla="*/ 0 w 752830"/>
                <a:gd name="connsiteY4" fmla="*/ 291041 h 291041"/>
                <a:gd name="connsiteX5" fmla="*/ 145521 w 752830"/>
                <a:gd name="connsiteY5" fmla="*/ 145521 h 291041"/>
                <a:gd name="connsiteX6" fmla="*/ 0 w 752830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830" h="291041">
                  <a:moveTo>
                    <a:pt x="0" y="0"/>
                  </a:moveTo>
                  <a:lnTo>
                    <a:pt x="607310" y="0"/>
                  </a:lnTo>
                  <a:lnTo>
                    <a:pt x="752830" y="145521"/>
                  </a:lnTo>
                  <a:lnTo>
                    <a:pt x="607310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280</a:t>
              </a:r>
            </a:p>
          </p:txBody>
        </p:sp>
        <p:sp>
          <p:nvSpPr>
            <p:cNvPr id="59" name="Полилиния 58"/>
            <p:cNvSpPr/>
            <p:nvPr/>
          </p:nvSpPr>
          <p:spPr>
            <a:xfrm>
              <a:off x="5546660" y="5559613"/>
              <a:ext cx="780604" cy="702048"/>
            </a:xfrm>
            <a:custGeom>
              <a:avLst/>
              <a:gdLst>
                <a:gd name="connsiteX0" fmla="*/ 0 w 655819"/>
                <a:gd name="connsiteY0" fmla="*/ 0 h 291041"/>
                <a:gd name="connsiteX1" fmla="*/ 510299 w 655819"/>
                <a:gd name="connsiteY1" fmla="*/ 0 h 291041"/>
                <a:gd name="connsiteX2" fmla="*/ 655819 w 655819"/>
                <a:gd name="connsiteY2" fmla="*/ 145521 h 291041"/>
                <a:gd name="connsiteX3" fmla="*/ 510299 w 655819"/>
                <a:gd name="connsiteY3" fmla="*/ 291041 h 291041"/>
                <a:gd name="connsiteX4" fmla="*/ 0 w 655819"/>
                <a:gd name="connsiteY4" fmla="*/ 291041 h 291041"/>
                <a:gd name="connsiteX5" fmla="*/ 145521 w 655819"/>
                <a:gd name="connsiteY5" fmla="*/ 145521 h 291041"/>
                <a:gd name="connsiteX6" fmla="*/ 0 w 655819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819" h="291041">
                  <a:moveTo>
                    <a:pt x="0" y="0"/>
                  </a:moveTo>
                  <a:lnTo>
                    <a:pt x="510299" y="0"/>
                  </a:lnTo>
                  <a:lnTo>
                    <a:pt x="655819" y="145521"/>
                  </a:lnTo>
                  <a:lnTo>
                    <a:pt x="510299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280</a:t>
              </a:r>
            </a:p>
          </p:txBody>
        </p:sp>
        <p:sp>
          <p:nvSpPr>
            <p:cNvPr id="60" name="Полилиния 59"/>
            <p:cNvSpPr/>
            <p:nvPr/>
          </p:nvSpPr>
          <p:spPr>
            <a:xfrm>
              <a:off x="6157676" y="5559613"/>
              <a:ext cx="896074" cy="702048"/>
            </a:xfrm>
            <a:custGeom>
              <a:avLst/>
              <a:gdLst>
                <a:gd name="connsiteX0" fmla="*/ 0 w 752830"/>
                <a:gd name="connsiteY0" fmla="*/ 0 h 291041"/>
                <a:gd name="connsiteX1" fmla="*/ 607310 w 752830"/>
                <a:gd name="connsiteY1" fmla="*/ 0 h 291041"/>
                <a:gd name="connsiteX2" fmla="*/ 752830 w 752830"/>
                <a:gd name="connsiteY2" fmla="*/ 145521 h 291041"/>
                <a:gd name="connsiteX3" fmla="*/ 607310 w 752830"/>
                <a:gd name="connsiteY3" fmla="*/ 291041 h 291041"/>
                <a:gd name="connsiteX4" fmla="*/ 0 w 752830"/>
                <a:gd name="connsiteY4" fmla="*/ 291041 h 291041"/>
                <a:gd name="connsiteX5" fmla="*/ 145521 w 752830"/>
                <a:gd name="connsiteY5" fmla="*/ 145521 h 291041"/>
                <a:gd name="connsiteX6" fmla="*/ 0 w 752830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830" h="291041">
                  <a:moveTo>
                    <a:pt x="0" y="0"/>
                  </a:moveTo>
                  <a:lnTo>
                    <a:pt x="607310" y="0"/>
                  </a:lnTo>
                  <a:lnTo>
                    <a:pt x="752830" y="145521"/>
                  </a:lnTo>
                  <a:lnTo>
                    <a:pt x="607310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284</a:t>
              </a:r>
            </a:p>
          </p:txBody>
        </p:sp>
        <p:sp>
          <p:nvSpPr>
            <p:cNvPr id="61" name="Полилиния 60"/>
            <p:cNvSpPr/>
            <p:nvPr/>
          </p:nvSpPr>
          <p:spPr>
            <a:xfrm>
              <a:off x="6884162" y="5559613"/>
              <a:ext cx="780604" cy="702048"/>
            </a:xfrm>
            <a:custGeom>
              <a:avLst/>
              <a:gdLst>
                <a:gd name="connsiteX0" fmla="*/ 0 w 655819"/>
                <a:gd name="connsiteY0" fmla="*/ 0 h 291041"/>
                <a:gd name="connsiteX1" fmla="*/ 510299 w 655819"/>
                <a:gd name="connsiteY1" fmla="*/ 0 h 291041"/>
                <a:gd name="connsiteX2" fmla="*/ 655819 w 655819"/>
                <a:gd name="connsiteY2" fmla="*/ 145521 h 291041"/>
                <a:gd name="connsiteX3" fmla="*/ 510299 w 655819"/>
                <a:gd name="connsiteY3" fmla="*/ 291041 h 291041"/>
                <a:gd name="connsiteX4" fmla="*/ 0 w 655819"/>
                <a:gd name="connsiteY4" fmla="*/ 291041 h 291041"/>
                <a:gd name="connsiteX5" fmla="*/ 145521 w 655819"/>
                <a:gd name="connsiteY5" fmla="*/ 145521 h 291041"/>
                <a:gd name="connsiteX6" fmla="*/ 0 w 655819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819" h="291041">
                  <a:moveTo>
                    <a:pt x="0" y="0"/>
                  </a:moveTo>
                  <a:lnTo>
                    <a:pt x="510299" y="0"/>
                  </a:lnTo>
                  <a:lnTo>
                    <a:pt x="655819" y="145521"/>
                  </a:lnTo>
                  <a:lnTo>
                    <a:pt x="510299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288</a:t>
              </a:r>
            </a:p>
          </p:txBody>
        </p:sp>
        <p:sp>
          <p:nvSpPr>
            <p:cNvPr id="62" name="Полилиния 61"/>
            <p:cNvSpPr/>
            <p:nvPr/>
          </p:nvSpPr>
          <p:spPr>
            <a:xfrm>
              <a:off x="7495178" y="5559613"/>
              <a:ext cx="780604" cy="702048"/>
            </a:xfrm>
            <a:custGeom>
              <a:avLst/>
              <a:gdLst>
                <a:gd name="connsiteX0" fmla="*/ 0 w 655819"/>
                <a:gd name="connsiteY0" fmla="*/ 0 h 291041"/>
                <a:gd name="connsiteX1" fmla="*/ 510299 w 655819"/>
                <a:gd name="connsiteY1" fmla="*/ 0 h 291041"/>
                <a:gd name="connsiteX2" fmla="*/ 655819 w 655819"/>
                <a:gd name="connsiteY2" fmla="*/ 145521 h 291041"/>
                <a:gd name="connsiteX3" fmla="*/ 510299 w 655819"/>
                <a:gd name="connsiteY3" fmla="*/ 291041 h 291041"/>
                <a:gd name="connsiteX4" fmla="*/ 0 w 655819"/>
                <a:gd name="connsiteY4" fmla="*/ 291041 h 291041"/>
                <a:gd name="connsiteX5" fmla="*/ 145521 w 655819"/>
                <a:gd name="connsiteY5" fmla="*/ 145521 h 291041"/>
                <a:gd name="connsiteX6" fmla="*/ 0 w 655819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819" h="291041">
                  <a:moveTo>
                    <a:pt x="0" y="0"/>
                  </a:moveTo>
                  <a:lnTo>
                    <a:pt x="510299" y="0"/>
                  </a:lnTo>
                  <a:lnTo>
                    <a:pt x="655819" y="145521"/>
                  </a:lnTo>
                  <a:lnTo>
                    <a:pt x="510299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290</a:t>
              </a:r>
            </a:p>
          </p:txBody>
        </p:sp>
        <p:sp>
          <p:nvSpPr>
            <p:cNvPr id="63" name="Полилиния 62"/>
            <p:cNvSpPr/>
            <p:nvPr/>
          </p:nvSpPr>
          <p:spPr>
            <a:xfrm>
              <a:off x="8106195" y="5559613"/>
              <a:ext cx="752830" cy="702048"/>
            </a:xfrm>
            <a:custGeom>
              <a:avLst/>
              <a:gdLst>
                <a:gd name="connsiteX0" fmla="*/ 0 w 752830"/>
                <a:gd name="connsiteY0" fmla="*/ 0 h 291041"/>
                <a:gd name="connsiteX1" fmla="*/ 607310 w 752830"/>
                <a:gd name="connsiteY1" fmla="*/ 0 h 291041"/>
                <a:gd name="connsiteX2" fmla="*/ 752830 w 752830"/>
                <a:gd name="connsiteY2" fmla="*/ 145521 h 291041"/>
                <a:gd name="connsiteX3" fmla="*/ 607310 w 752830"/>
                <a:gd name="connsiteY3" fmla="*/ 291041 h 291041"/>
                <a:gd name="connsiteX4" fmla="*/ 0 w 752830"/>
                <a:gd name="connsiteY4" fmla="*/ 291041 h 291041"/>
                <a:gd name="connsiteX5" fmla="*/ 145521 w 752830"/>
                <a:gd name="connsiteY5" fmla="*/ 145521 h 291041"/>
                <a:gd name="connsiteX6" fmla="*/ 0 w 752830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830" h="291041">
                  <a:moveTo>
                    <a:pt x="0" y="0"/>
                  </a:moveTo>
                  <a:lnTo>
                    <a:pt x="607310" y="0"/>
                  </a:lnTo>
                  <a:lnTo>
                    <a:pt x="752830" y="145521"/>
                  </a:lnTo>
                  <a:lnTo>
                    <a:pt x="607310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292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70335" y="237581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Уровень регистрируемой безработицы к численности экономически активного населения в автономном округе (на конец года), %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0335" y="31935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Численность пострадавших в результате несчастных случаев на производстве с утратой трудоспособности на 1 рабочий день и более, человек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8573" y="390172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Численность работников, прошедших опережающее профессиональное обучение  и дополнительное профессиональное образование в целях повышения производительности труда, человек (нарастающим итогом)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8573" y="491481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Доля трудоустроенных инвалидов, обратившихся в органы службы занятости населения, %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8573" y="554818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Количество участников Государственной программы РФ, прибывших в автономный округ и зарегистрированных Управлением Министерства внутренних дел Российской Федерации по автономному округу, человек </a:t>
            </a:r>
          </a:p>
        </p:txBody>
      </p:sp>
    </p:spTree>
    <p:extLst>
      <p:ext uri="{BB962C8B-B14F-4D97-AF65-F5344CB8AC3E}">
        <p14:creationId xmlns:p14="http://schemas.microsoft.com/office/powerpoint/2010/main" val="1029746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2361</TotalTime>
  <Words>2022</Words>
  <Application>Microsoft Office PowerPoint</Application>
  <PresentationFormat>Экран (4:3)</PresentationFormat>
  <Paragraphs>628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1" baseType="lpstr">
      <vt:lpstr>Aharoni</vt:lpstr>
      <vt:lpstr>Arial</vt:lpstr>
      <vt:lpstr>Arial Black</vt:lpstr>
      <vt:lpstr>Arial Rounded MT Bold</vt:lpstr>
      <vt:lpstr>Calibri</vt:lpstr>
      <vt:lpstr>Calibri Light</vt:lpstr>
      <vt:lpstr>Franklin Gothic Book</vt:lpstr>
      <vt:lpstr>Franklin Gothic Medium</vt:lpstr>
      <vt:lpstr>Times New Roman</vt:lpstr>
      <vt:lpstr>Verdana</vt:lpstr>
      <vt:lpstr>Wingdings</vt:lpstr>
      <vt:lpstr>Office Theme</vt:lpstr>
      <vt:lpstr>Публичная декларация государственной программы  Ханты-Мансийского автономного округа - Югры</vt:lpstr>
      <vt:lpstr>Презентация PowerPoint</vt:lpstr>
      <vt:lpstr>Презентация PowerPoint</vt:lpstr>
      <vt:lpstr>ЗАДАЧИ НА 2020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организация сопровождения инвалидов молодого возраста при трудоустройстве и самозанятости с привлечением СОНКО, стажировка  инвалидов молодого возраста и инвалидов, получивших инвалидность впервые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Грабовская Елена Леонидовна</cp:lastModifiedBy>
  <cp:revision>146</cp:revision>
  <cp:lastPrinted>2019-10-17T11:24:19Z</cp:lastPrinted>
  <dcterms:created xsi:type="dcterms:W3CDTF">2018-09-04T12:10:47Z</dcterms:created>
  <dcterms:modified xsi:type="dcterms:W3CDTF">2019-11-25T12:32:08Z</dcterms:modified>
</cp:coreProperties>
</file>